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86" r:id="rId2"/>
    <p:sldId id="332" r:id="rId3"/>
    <p:sldId id="292" r:id="rId4"/>
    <p:sldId id="310" r:id="rId5"/>
    <p:sldId id="291" r:id="rId6"/>
    <p:sldId id="293" r:id="rId7"/>
    <p:sldId id="307" r:id="rId8"/>
    <p:sldId id="294" r:id="rId9"/>
    <p:sldId id="287" r:id="rId10"/>
    <p:sldId id="295" r:id="rId11"/>
    <p:sldId id="306" r:id="rId12"/>
    <p:sldId id="300" r:id="rId13"/>
    <p:sldId id="311" r:id="rId14"/>
    <p:sldId id="312" r:id="rId15"/>
    <p:sldId id="316" r:id="rId16"/>
    <p:sldId id="297" r:id="rId17"/>
    <p:sldId id="299" r:id="rId18"/>
    <p:sldId id="301" r:id="rId19"/>
    <p:sldId id="296" r:id="rId20"/>
    <p:sldId id="302" r:id="rId21"/>
    <p:sldId id="303" r:id="rId22"/>
    <p:sldId id="317" r:id="rId23"/>
    <p:sldId id="313" r:id="rId24"/>
    <p:sldId id="314" r:id="rId25"/>
    <p:sldId id="298" r:id="rId26"/>
    <p:sldId id="304" r:id="rId27"/>
    <p:sldId id="305" r:id="rId28"/>
    <p:sldId id="315" r:id="rId29"/>
    <p:sldId id="289" r:id="rId30"/>
    <p:sldId id="288" r:id="rId31"/>
    <p:sldId id="256" r:id="rId32"/>
    <p:sldId id="258" r:id="rId33"/>
    <p:sldId id="257" r:id="rId34"/>
    <p:sldId id="290" r:id="rId35"/>
    <p:sldId id="259" r:id="rId36"/>
    <p:sldId id="281" r:id="rId37"/>
    <p:sldId id="282" r:id="rId38"/>
    <p:sldId id="283" r:id="rId39"/>
    <p:sldId id="284" r:id="rId40"/>
    <p:sldId id="260" r:id="rId41"/>
    <p:sldId id="262" r:id="rId42"/>
    <p:sldId id="268" r:id="rId43"/>
    <p:sldId id="263" r:id="rId44"/>
    <p:sldId id="264" r:id="rId45"/>
    <p:sldId id="265" r:id="rId46"/>
    <p:sldId id="266" r:id="rId47"/>
    <p:sldId id="269" r:id="rId48"/>
    <p:sldId id="278" r:id="rId49"/>
    <p:sldId id="279" r:id="rId50"/>
    <p:sldId id="272" r:id="rId51"/>
    <p:sldId id="273" r:id="rId52"/>
    <p:sldId id="270" r:id="rId53"/>
    <p:sldId id="274" r:id="rId54"/>
    <p:sldId id="275" r:id="rId55"/>
    <p:sldId id="271" r:id="rId56"/>
    <p:sldId id="276" r:id="rId57"/>
    <p:sldId id="277" r:id="rId58"/>
    <p:sldId id="280" r:id="rId59"/>
    <p:sldId id="318" r:id="rId60"/>
    <p:sldId id="319" r:id="rId61"/>
    <p:sldId id="321" r:id="rId62"/>
    <p:sldId id="322" r:id="rId63"/>
    <p:sldId id="308" r:id="rId64"/>
    <p:sldId id="309" r:id="rId65"/>
    <p:sldId id="323" r:id="rId66"/>
    <p:sldId id="324" r:id="rId67"/>
    <p:sldId id="320" r:id="rId68"/>
    <p:sldId id="325" r:id="rId69"/>
    <p:sldId id="326" r:id="rId70"/>
    <p:sldId id="327" r:id="rId71"/>
    <p:sldId id="328" r:id="rId72"/>
    <p:sldId id="329" r:id="rId73"/>
    <p:sldId id="330" r:id="rId74"/>
    <p:sldId id="333" r:id="rId75"/>
    <p:sldId id="331" r:id="rId7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0806" autoAdjust="0"/>
    <p:restoredTop sz="94660"/>
  </p:normalViewPr>
  <p:slideViewPr>
    <p:cSldViewPr snapToGrid="0">
      <p:cViewPr varScale="1">
        <p:scale>
          <a:sx n="62" d="100"/>
          <a:sy n="62" d="100"/>
        </p:scale>
        <p:origin x="988" y="3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16" Type="http://schemas.openxmlformats.org/officeDocument/2006/relationships/slide" Target="slides/slide1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29" Type="http://schemas.openxmlformats.org/officeDocument/2006/relationships/slide" Target="slides/slide2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AFFA5EF-B4C7-4D09-A623-10A213FF2448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47289DC9-2EB4-4B71-A29F-1003AD6D625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DD8206C-7A01-4087-8795-2EC0296D3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FAD9FEA-3C2B-49C0-8841-1815FAE732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525F2ED-F975-45A7-97F9-97F483BFC3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13493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144AAA-BC3E-4057-A38F-494BBC3AAE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9FA53370-F2DC-4E30-A838-52D5CAC4FD3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460AE8-D866-425B-86A6-CB688537A0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B4218280-9B60-4E96-89F4-61BE5686DE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A095436-3F6E-46EB-A119-EA54BF7795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815306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3B7A966E-B41B-4BE4-ACB0-8641EA08F25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E050874E-3A7D-474B-BFA2-769F089812B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4793B50-DF6C-42B4-A2C8-01A8C60573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05C0ED9-343B-451A-B2D0-90193857A4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1737F34A-BFFC-4727-A61F-DBBDA561D1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5803911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D88E64D-3496-4EAA-A98D-365560A1AE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6B373B-CFEE-46B2-AF4A-668D8FF1C63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6F5EF2C-AF1B-4B27-926C-4C6A928BE9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1834A71-3115-4078-AABD-0237CD811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16B77F2-1CE4-470B-B899-1B00AA55FCF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5768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26F3ED9-D369-44BE-BC57-E80B3C4D68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674D1D7-2397-489F-8299-407A629E898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3A658-D43E-47CD-ABE1-3AC9E7727A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0280FAC-EBB0-498F-83B5-9FA3133C0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2245D7F-5487-40BC-B6FE-19616C3D04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4450641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8635E19-A808-4F7F-A1B9-C036CE7EA3C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83A9F99-CE66-41CA-A50B-324D824C783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8017D83-FF7F-4617-A25C-255C924B17C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520D59D-DE7A-4D13-9113-C9BCD8BBA22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9CFAAB55-878E-4425-81DB-6D7390D705F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BBD724BD-4F9E-42FB-BA6A-2F68F67825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0271212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5BB2644-E30A-41B2-94B5-1D28678E9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6F113AF3-9DC2-4D9E-8738-CEE2432172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55AE6A-5282-4A1F-ADCD-FEA5E2184A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E787C04-26EB-4407-BC1A-4DE48DFF90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BCA4088A-7694-4CDF-AAE6-031108176AA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04E5A59F-611F-49AE-965D-AE96984344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ECD27FD5-7653-4239-BA55-D9AC97E922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5C981CD-F767-49B0-ADA6-EA2D9EB950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7266761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8304D54-76C0-4DAF-9CCF-EBF77AE50B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5AC83E57-5A36-480B-9D6A-9BD0FB5EFE9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8881190E-798C-4904-BAD3-366256C42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96F7FAC-9677-4800-AC55-BC955E5B83D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111751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88D0F590-845F-4AC3-AF72-FC44D721F94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D4D185EA-39DA-448F-9A7D-D3791435F4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CF9C0AE9-0348-40A2-AE4D-C676256347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344139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306DFAA-294C-4A39-B1EF-7487CA96D4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C8AA955-1AB5-45DE-8C5B-C31A41D0E54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BC950477-3951-4777-ACF5-7476F95604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5A29428-FC01-4E58-84A9-E5869FFD50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9613C92-4BAD-4ECC-B400-DB51E51F766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1ED8F9A-EDAB-41E9-A155-E9CA3BB58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435586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5F4D8-7FFF-4BAA-A5EB-1E8D253B364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F614BF5F-023A-44F0-A8A4-BDAF9CD22EB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A931257B-BD12-471B-A681-ED25BD351B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0805A01E-E9AD-4839-8778-D0DB80D414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E9B07D3-FC23-42A3-8E17-EAFD1139F7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A95D8CE-8113-4A9E-97F3-369CC7D29D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532606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78A6E3C-210B-410F-A723-D8D9708142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A772E19-2D67-41BE-94F7-18FB3C989FB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A2B65B0B-923D-4173-A98F-82D0BC0015F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871547-E3DD-463A-8D8A-7E9FAD3C5D5A}" type="datetimeFigureOut">
              <a:rPr lang="ko-KR" altLang="en-US" smtClean="0"/>
              <a:t>2022-04-04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846D503-C1B9-49F6-937D-2B6EAA1B048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C1F2DCD-5C54-4564-8F88-54DCDFCD1D7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B90AFD-965B-46D0-89EE-B31E1BD7CE8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0455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7" Type="http://schemas.openxmlformats.org/officeDocument/2006/relationships/image" Target="../media/image42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0.png"/><Relationship Id="rId4" Type="http://schemas.openxmlformats.org/officeDocument/2006/relationships/image" Target="../media/image3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image" Target="../media/image63.png"/><Relationship Id="rId1" Type="http://schemas.openxmlformats.org/officeDocument/2006/relationships/slideLayout" Target="../slideLayouts/slideLayout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8.png"/><Relationship Id="rId4" Type="http://schemas.openxmlformats.org/officeDocument/2006/relationships/image" Target="../media/image67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6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image" Target="../media/image7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5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7.png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9.png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image" Target="../media/image100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image" Target="../media/image106.png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0.png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image" Target="../media/image111.png"/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7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image" Target="../media/image1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8.png"/><Relationship Id="rId4" Type="http://schemas.openxmlformats.org/officeDocument/2006/relationships/image" Target="../media/image117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0.png"/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122.png"/><Relationship Id="rId4" Type="http://schemas.openxmlformats.org/officeDocument/2006/relationships/image" Target="../media/image121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7.png"/><Relationship Id="rId2" Type="http://schemas.openxmlformats.org/officeDocument/2006/relationships/image" Target="../media/image126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.png"/><Relationship Id="rId2" Type="http://schemas.openxmlformats.org/officeDocument/2006/relationships/image" Target="../media/image12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2" Type="http://schemas.openxmlformats.org/officeDocument/2006/relationships/image" Target="../media/image13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35.png"/><Relationship Id="rId4" Type="http://schemas.openxmlformats.org/officeDocument/2006/relationships/image" Target="../media/image134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7.png"/><Relationship Id="rId2" Type="http://schemas.openxmlformats.org/officeDocument/2006/relationships/image" Target="../media/image136.png"/><Relationship Id="rId1" Type="http://schemas.openxmlformats.org/officeDocument/2006/relationships/slideLayout" Target="../slideLayouts/slideLayout7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9.png"/><Relationship Id="rId2" Type="http://schemas.openxmlformats.org/officeDocument/2006/relationships/image" Target="../media/image138.png"/><Relationship Id="rId1" Type="http://schemas.openxmlformats.org/officeDocument/2006/relationships/slideLayout" Target="../slideLayouts/slideLayout7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1.png"/><Relationship Id="rId2" Type="http://schemas.openxmlformats.org/officeDocument/2006/relationships/image" Target="../media/image140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png"/><Relationship Id="rId2" Type="http://schemas.openxmlformats.org/officeDocument/2006/relationships/image" Target="../media/image142.pn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5.png"/><Relationship Id="rId2" Type="http://schemas.openxmlformats.org/officeDocument/2006/relationships/image" Target="../media/image144.pn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7.png"/><Relationship Id="rId2" Type="http://schemas.openxmlformats.org/officeDocument/2006/relationships/image" Target="../media/image146.png"/><Relationship Id="rId1" Type="http://schemas.openxmlformats.org/officeDocument/2006/relationships/slideLayout" Target="../slideLayouts/slideLayout7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8.png"/><Relationship Id="rId1" Type="http://schemas.openxmlformats.org/officeDocument/2006/relationships/slideLayout" Target="../slideLayouts/slideLayout7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png"/><Relationship Id="rId7" Type="http://schemas.openxmlformats.org/officeDocument/2006/relationships/image" Target="../media/image24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7.xml"/></Relationships>
</file>

<file path=ppt/slides/_rels/slide7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1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3.png"/><Relationship Id="rId2" Type="http://schemas.openxmlformats.org/officeDocument/2006/relationships/image" Target="../media/image152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5.png"/><Relationship Id="rId4" Type="http://schemas.openxmlformats.org/officeDocument/2006/relationships/image" Target="../media/image154.png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7.png"/><Relationship Id="rId2" Type="http://schemas.openxmlformats.org/officeDocument/2006/relationships/image" Target="../media/image15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5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0699EC-3794-4284-BE0A-D20FA51F50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9187" y="108520"/>
            <a:ext cx="6096000" cy="47815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5B33C8C-98F2-4654-97B3-D3BECCADD928}"/>
              </a:ext>
            </a:extLst>
          </p:cNvPr>
          <p:cNvSpPr txBox="1"/>
          <p:nvPr/>
        </p:nvSpPr>
        <p:spPr>
          <a:xfrm>
            <a:off x="751485" y="5188450"/>
            <a:ext cx="34315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성별</a:t>
            </a:r>
            <a:r>
              <a:rPr lang="en-US" altLang="ko-KR" dirty="0"/>
              <a:t>,</a:t>
            </a:r>
            <a:r>
              <a:rPr lang="ko-KR" altLang="en-US" dirty="0"/>
              <a:t>연령대별 수 분포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A9CB660-9FB5-4652-8541-54EE29E810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26647" y="334551"/>
            <a:ext cx="3996166" cy="24574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7B5D13F8-D8C4-47B3-BFB2-F82AF06B8DA3}"/>
              </a:ext>
            </a:extLst>
          </p:cNvPr>
          <p:cNvSpPr txBox="1"/>
          <p:nvPr/>
        </p:nvSpPr>
        <p:spPr>
          <a:xfrm>
            <a:off x="5487872" y="5188450"/>
            <a:ext cx="238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비율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여성 </a:t>
            </a:r>
            <a:r>
              <a:rPr lang="en-US" altLang="ko-KR" dirty="0"/>
              <a:t>82%</a:t>
            </a:r>
          </a:p>
          <a:p>
            <a:r>
              <a:rPr lang="ko-KR" altLang="en-US" dirty="0"/>
              <a:t>남성 </a:t>
            </a:r>
            <a:r>
              <a:rPr lang="en-US" altLang="ko-KR" dirty="0"/>
              <a:t>18%</a:t>
            </a:r>
            <a:endParaRPr lang="ko-KR" altLang="en-US" dirty="0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A66CF3CC-48D5-4FE1-8F03-3A67D072E1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770063" y="3067959"/>
            <a:ext cx="2952750" cy="26955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783A1A-B81D-42CE-8953-C44FD1EC30FF}"/>
              </a:ext>
            </a:extLst>
          </p:cNvPr>
          <p:cNvSpPr/>
          <p:nvPr/>
        </p:nvSpPr>
        <p:spPr>
          <a:xfrm>
            <a:off x="1908934" y="5188450"/>
            <a:ext cx="2476500" cy="100965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231044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그림 25">
            <a:extLst>
              <a:ext uri="{FF2B5EF4-FFF2-40B4-BE49-F238E27FC236}">
                <a16:creationId xmlns:a16="http://schemas.microsoft.com/office/drawing/2014/main" id="{830DC24A-1A6E-463B-BF77-0B774F0152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2402" y="1251968"/>
            <a:ext cx="4848225" cy="453923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3D9ED58C-C1DD-48D5-9BB4-CC7CC0278C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2380" y="1318644"/>
            <a:ext cx="4081529" cy="464518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A47CD-F9E1-49B6-A2DA-9FA646AE2A60}"/>
              </a:ext>
            </a:extLst>
          </p:cNvPr>
          <p:cNvSpPr txBox="1"/>
          <p:nvPr/>
        </p:nvSpPr>
        <p:spPr>
          <a:xfrm>
            <a:off x="585626" y="236306"/>
            <a:ext cx="700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2014 -5)</a:t>
            </a:r>
            <a:r>
              <a:rPr lang="ko-KR" altLang="en-US" dirty="0"/>
              <a:t>서울 거주지역의</a:t>
            </a:r>
            <a:r>
              <a:rPr lang="en-US" altLang="ko-KR" dirty="0"/>
              <a:t> A</a:t>
            </a:r>
            <a:r>
              <a:rPr lang="ko-KR" altLang="en-US" dirty="0"/>
              <a:t>제휴사 여성의 구매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FBC83D-E2E4-4895-B38B-4FA8584A492C}"/>
              </a:ext>
            </a:extLst>
          </p:cNvPr>
          <p:cNvSpPr/>
          <p:nvPr/>
        </p:nvSpPr>
        <p:spPr>
          <a:xfrm>
            <a:off x="7790430" y="1512682"/>
            <a:ext cx="1054165" cy="20089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D098F-5376-497E-A7B9-876F26C1A0E9}"/>
              </a:ext>
            </a:extLst>
          </p:cNvPr>
          <p:cNvSpPr txBox="1"/>
          <p:nvPr/>
        </p:nvSpPr>
        <p:spPr>
          <a:xfrm>
            <a:off x="585627" y="605638"/>
            <a:ext cx="575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4,8,2</a:t>
            </a:r>
          </a:p>
          <a:p>
            <a:r>
              <a:rPr lang="en-US" altLang="ko-KR" dirty="0"/>
              <a:t>2-</a:t>
            </a:r>
            <a:r>
              <a:rPr lang="ko-KR" altLang="en-US" dirty="0" err="1"/>
              <a:t>화장팜</a:t>
            </a:r>
            <a:r>
              <a:rPr lang="en-US" altLang="ko-KR" dirty="0"/>
              <a:t>, 4- </a:t>
            </a:r>
            <a:r>
              <a:rPr lang="ko-KR" altLang="en-US" dirty="0" err="1"/>
              <a:t>캐쥬얼</a:t>
            </a:r>
            <a:r>
              <a:rPr lang="ko-KR" altLang="en-US" dirty="0"/>
              <a:t> 여성의류</a:t>
            </a:r>
            <a:r>
              <a:rPr lang="en-US" altLang="ko-KR" dirty="0"/>
              <a:t>,8-</a:t>
            </a:r>
            <a:r>
              <a:rPr lang="ko-KR" altLang="en-US" dirty="0"/>
              <a:t>명품 </a:t>
            </a:r>
            <a:r>
              <a:rPr lang="en-US" altLang="ko-KR" dirty="0"/>
              <a:t>=&gt;</a:t>
            </a:r>
            <a:r>
              <a:rPr lang="ko-KR" altLang="en-US" dirty="0" err="1"/>
              <a:t>롯백추정</a:t>
            </a:r>
            <a:endParaRPr lang="ko-KR" altLang="en-US" dirty="0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BA22B9B-3AEB-4C33-AF1B-A65A2383FA67}"/>
              </a:ext>
            </a:extLst>
          </p:cNvPr>
          <p:cNvSpPr/>
          <p:nvPr/>
        </p:nvSpPr>
        <p:spPr>
          <a:xfrm>
            <a:off x="1418979" y="1512682"/>
            <a:ext cx="1054165" cy="20089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994100AD-4353-4C9C-863F-6F3D660348EC}"/>
              </a:ext>
            </a:extLst>
          </p:cNvPr>
          <p:cNvSpPr/>
          <p:nvPr/>
        </p:nvSpPr>
        <p:spPr>
          <a:xfrm>
            <a:off x="8916514" y="2447514"/>
            <a:ext cx="1054165" cy="28616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0221682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0DCDAC-2D5C-4BF0-933E-442BCE3F4BB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540027" y="1512682"/>
            <a:ext cx="4752975" cy="414337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A47CD-F9E1-49B6-A2DA-9FA646AE2A60}"/>
              </a:ext>
            </a:extLst>
          </p:cNvPr>
          <p:cNvSpPr txBox="1"/>
          <p:nvPr/>
        </p:nvSpPr>
        <p:spPr>
          <a:xfrm>
            <a:off x="585626" y="236306"/>
            <a:ext cx="70057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2014 -5)</a:t>
            </a:r>
            <a:r>
              <a:rPr lang="ko-KR" altLang="en-US" dirty="0"/>
              <a:t>경기 거주지역의</a:t>
            </a:r>
            <a:r>
              <a:rPr lang="en-US" altLang="ko-KR" dirty="0"/>
              <a:t> A</a:t>
            </a:r>
            <a:r>
              <a:rPr lang="ko-KR" altLang="en-US" dirty="0"/>
              <a:t>제휴사 여성의 구매 상품</a:t>
            </a:r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FBC83D-E2E4-4895-B38B-4FA8584A492C}"/>
              </a:ext>
            </a:extLst>
          </p:cNvPr>
          <p:cNvSpPr/>
          <p:nvPr/>
        </p:nvSpPr>
        <p:spPr>
          <a:xfrm>
            <a:off x="7862349" y="1731757"/>
            <a:ext cx="1054165" cy="20089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D098F-5376-497E-A7B9-876F26C1A0E9}"/>
              </a:ext>
            </a:extLst>
          </p:cNvPr>
          <p:cNvSpPr txBox="1"/>
          <p:nvPr/>
        </p:nvSpPr>
        <p:spPr>
          <a:xfrm>
            <a:off x="585627" y="605638"/>
            <a:ext cx="575352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4,8,2</a:t>
            </a:r>
          </a:p>
          <a:p>
            <a:r>
              <a:rPr lang="en-US" altLang="ko-KR" dirty="0"/>
              <a:t>2-</a:t>
            </a:r>
            <a:r>
              <a:rPr lang="ko-KR" altLang="en-US" dirty="0" err="1"/>
              <a:t>화장팜</a:t>
            </a:r>
            <a:r>
              <a:rPr lang="en-US" altLang="ko-KR" dirty="0"/>
              <a:t>, 4- </a:t>
            </a:r>
            <a:r>
              <a:rPr lang="ko-KR" altLang="en-US" dirty="0" err="1"/>
              <a:t>캐쥬얼</a:t>
            </a:r>
            <a:r>
              <a:rPr lang="ko-KR" altLang="en-US" dirty="0"/>
              <a:t> 여성쇼핑</a:t>
            </a:r>
            <a:r>
              <a:rPr lang="en-US" altLang="ko-KR" dirty="0"/>
              <a:t>,8-</a:t>
            </a:r>
            <a:r>
              <a:rPr lang="ko-KR" altLang="en-US" dirty="0"/>
              <a:t>명품 </a:t>
            </a:r>
            <a:r>
              <a:rPr lang="en-US" altLang="ko-KR" dirty="0"/>
              <a:t>=&gt;</a:t>
            </a:r>
            <a:r>
              <a:rPr lang="ko-KR" altLang="en-US" dirty="0" err="1"/>
              <a:t>롯백추정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1B5060E-D2BC-49D9-A02D-53CD6AF2D94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8050" y="1512682"/>
            <a:ext cx="4733925" cy="4105275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:a16="http://schemas.microsoft.com/office/drawing/2014/main" id="{0B54BC83-036B-49D4-A595-1CA194CC592F}"/>
              </a:ext>
            </a:extLst>
          </p:cNvPr>
          <p:cNvSpPr/>
          <p:nvPr/>
        </p:nvSpPr>
        <p:spPr>
          <a:xfrm>
            <a:off x="2090199" y="1621301"/>
            <a:ext cx="1054165" cy="20089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ECC8823-9174-4C64-85BF-E37F49AB59EF}"/>
              </a:ext>
            </a:extLst>
          </p:cNvPr>
          <p:cNvSpPr/>
          <p:nvPr/>
        </p:nvSpPr>
        <p:spPr>
          <a:xfrm>
            <a:off x="2137605" y="4066764"/>
            <a:ext cx="1054165" cy="43856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6C3760B-49C7-492D-AD39-E8D8446C2941}"/>
              </a:ext>
            </a:extLst>
          </p:cNvPr>
          <p:cNvSpPr/>
          <p:nvPr/>
        </p:nvSpPr>
        <p:spPr>
          <a:xfrm>
            <a:off x="2137605" y="5436776"/>
            <a:ext cx="1054165" cy="21928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D1C211F3-D906-466C-90F4-BCF7473611B2}"/>
              </a:ext>
            </a:extLst>
          </p:cNvPr>
          <p:cNvSpPr/>
          <p:nvPr/>
        </p:nvSpPr>
        <p:spPr>
          <a:xfrm>
            <a:off x="7862348" y="4505325"/>
            <a:ext cx="1054165" cy="29294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B64439-D567-4C25-9982-4B4BCC4E5805}"/>
              </a:ext>
            </a:extLst>
          </p:cNvPr>
          <p:cNvSpPr/>
          <p:nvPr/>
        </p:nvSpPr>
        <p:spPr>
          <a:xfrm>
            <a:off x="7862347" y="5088723"/>
            <a:ext cx="1054165" cy="29123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1424420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5D9B1766-77D1-416D-8889-8CC2E7D92C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1290" y="1632151"/>
            <a:ext cx="4819650" cy="4143375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CE44C502-C35D-485A-A267-01EE71A006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95337" y="1632151"/>
            <a:ext cx="4905375" cy="4229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A47CD-F9E1-49B6-A2DA-9FA646AE2A60}"/>
              </a:ext>
            </a:extLst>
          </p:cNvPr>
          <p:cNvSpPr txBox="1"/>
          <p:nvPr/>
        </p:nvSpPr>
        <p:spPr>
          <a:xfrm>
            <a:off x="585627" y="236306"/>
            <a:ext cx="575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부산 거주지역의 </a:t>
            </a:r>
            <a:r>
              <a:rPr lang="en-US" altLang="ko-KR" dirty="0"/>
              <a:t>A</a:t>
            </a:r>
            <a:r>
              <a:rPr lang="ko-KR" altLang="en-US" dirty="0"/>
              <a:t>제휴사 여성의 구매 상품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7711FD-DCC0-4D2C-9E96-71FAB198C5D6}"/>
              </a:ext>
            </a:extLst>
          </p:cNvPr>
          <p:cNvSpPr/>
          <p:nvPr/>
        </p:nvSpPr>
        <p:spPr>
          <a:xfrm>
            <a:off x="2127183" y="1827413"/>
            <a:ext cx="882717" cy="253503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CCD098F-5376-497E-A7B9-876F26C1A0E9}"/>
              </a:ext>
            </a:extLst>
          </p:cNvPr>
          <p:cNvSpPr txBox="1"/>
          <p:nvPr/>
        </p:nvSpPr>
        <p:spPr>
          <a:xfrm>
            <a:off x="585627" y="620809"/>
            <a:ext cx="932893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4,8,2</a:t>
            </a:r>
          </a:p>
          <a:p>
            <a:r>
              <a:rPr lang="en-US" altLang="ko-KR" dirty="0"/>
              <a:t>2-</a:t>
            </a:r>
            <a:r>
              <a:rPr lang="ko-KR" altLang="en-US" dirty="0" err="1"/>
              <a:t>화장팜</a:t>
            </a:r>
            <a:r>
              <a:rPr lang="en-US" altLang="ko-KR" dirty="0"/>
              <a:t>, 4- </a:t>
            </a:r>
            <a:r>
              <a:rPr lang="ko-KR" altLang="en-US" dirty="0" err="1"/>
              <a:t>캐쥬얼</a:t>
            </a:r>
            <a:r>
              <a:rPr lang="ko-KR" altLang="en-US" dirty="0"/>
              <a:t> 여성쇼핑</a:t>
            </a:r>
            <a:r>
              <a:rPr lang="en-US" altLang="ko-KR" dirty="0"/>
              <a:t>,8-</a:t>
            </a:r>
            <a:r>
              <a:rPr lang="ko-KR" altLang="en-US" dirty="0"/>
              <a:t>명품</a:t>
            </a:r>
            <a:endParaRPr lang="en-US" altLang="ko-KR" dirty="0"/>
          </a:p>
          <a:p>
            <a:r>
              <a:rPr lang="ko-KR" altLang="en-US" dirty="0">
                <a:solidFill>
                  <a:srgbClr val="FF0000"/>
                </a:solidFill>
              </a:rPr>
              <a:t>서울과는 다르게 </a:t>
            </a:r>
            <a:r>
              <a:rPr lang="en-US" altLang="ko-KR" dirty="0">
                <a:solidFill>
                  <a:srgbClr val="FF0000"/>
                </a:solidFill>
              </a:rPr>
              <a:t>6-</a:t>
            </a:r>
            <a:r>
              <a:rPr lang="ko-KR" altLang="en-US" dirty="0">
                <a:solidFill>
                  <a:srgbClr val="FF0000"/>
                </a:solidFill>
              </a:rPr>
              <a:t>스포츠에 대한 </a:t>
            </a:r>
            <a:r>
              <a:rPr lang="ko-KR" altLang="en-US" dirty="0" err="1">
                <a:solidFill>
                  <a:srgbClr val="FF0000"/>
                </a:solidFill>
              </a:rPr>
              <a:t>소비율</a:t>
            </a:r>
            <a:r>
              <a:rPr lang="ko-KR" altLang="en-US" dirty="0">
                <a:solidFill>
                  <a:srgbClr val="FF0000"/>
                </a:solidFill>
              </a:rPr>
              <a:t> 높음 </a:t>
            </a:r>
            <a:r>
              <a:rPr lang="en-US" altLang="ko-KR" dirty="0">
                <a:solidFill>
                  <a:srgbClr val="FF0000"/>
                </a:solidFill>
              </a:rPr>
              <a:t>but 2015</a:t>
            </a:r>
            <a:r>
              <a:rPr lang="ko-KR" altLang="en-US" dirty="0">
                <a:solidFill>
                  <a:srgbClr val="FF0000"/>
                </a:solidFill>
              </a:rPr>
              <a:t>년 총구매액 감소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2BE9025-D496-422C-B93A-F1553CCEDE06}"/>
              </a:ext>
            </a:extLst>
          </p:cNvPr>
          <p:cNvSpPr/>
          <p:nvPr/>
        </p:nvSpPr>
        <p:spPr>
          <a:xfrm>
            <a:off x="7890131" y="1698826"/>
            <a:ext cx="815720" cy="235882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2CE02503-2889-44E7-9F0D-99C12CBEA45C}"/>
              </a:ext>
            </a:extLst>
          </p:cNvPr>
          <p:cNvSpPr/>
          <p:nvPr/>
        </p:nvSpPr>
        <p:spPr>
          <a:xfrm>
            <a:off x="2155541" y="4557712"/>
            <a:ext cx="1006759" cy="1114631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FCA3DFB3-2F4E-471A-B348-8F207D398499}"/>
              </a:ext>
            </a:extLst>
          </p:cNvPr>
          <p:cNvSpPr/>
          <p:nvPr/>
        </p:nvSpPr>
        <p:spPr>
          <a:xfrm>
            <a:off x="7794611" y="4433888"/>
            <a:ext cx="1063639" cy="280988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2BA16DB4-DE96-486C-97A1-9F3CB3FE2DC1}"/>
              </a:ext>
            </a:extLst>
          </p:cNvPr>
          <p:cNvSpPr/>
          <p:nvPr/>
        </p:nvSpPr>
        <p:spPr>
          <a:xfrm>
            <a:off x="7794611" y="5600700"/>
            <a:ext cx="1063639" cy="21213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060044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09E3928-0B20-45A3-A637-74E4329D82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7817" y="945230"/>
            <a:ext cx="2771775" cy="22002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DC046F0-AE77-4C06-AF49-99CCB6A52774}"/>
              </a:ext>
            </a:extLst>
          </p:cNvPr>
          <p:cNvSpPr txBox="1"/>
          <p:nvPr/>
        </p:nvSpPr>
        <p:spPr>
          <a:xfrm>
            <a:off x="1181124" y="504229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0402 </a:t>
            </a:r>
            <a:r>
              <a:rPr lang="ko-KR" altLang="en-US" dirty="0"/>
              <a:t>총 구매액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2203078-E533-4A53-88AB-C5823F935A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31054" y="973805"/>
            <a:ext cx="2724150" cy="2171700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35EE1B49-AA04-47CD-BC3D-52E64D292AEC}"/>
              </a:ext>
            </a:extLst>
          </p:cNvPr>
          <p:cNvSpPr txBox="1"/>
          <p:nvPr/>
        </p:nvSpPr>
        <p:spPr>
          <a:xfrm>
            <a:off x="4143377" y="362592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0801 </a:t>
            </a:r>
            <a:r>
              <a:rPr lang="ko-KR" altLang="en-US" dirty="0"/>
              <a:t>총 구매액</a:t>
            </a:r>
          </a:p>
        </p:txBody>
      </p:sp>
      <p:pic>
        <p:nvPicPr>
          <p:cNvPr id="13" name="그림 12">
            <a:extLst>
              <a:ext uri="{FF2B5EF4-FFF2-40B4-BE49-F238E27FC236}">
                <a16:creationId xmlns:a16="http://schemas.microsoft.com/office/drawing/2014/main" id="{43D3C78E-6B1E-44D4-8478-B8210605C3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10737" y="973805"/>
            <a:ext cx="3267075" cy="233362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61288E71-578C-4B4D-A93F-32BACA81AE8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21167" y="4202591"/>
            <a:ext cx="2638425" cy="2000250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84E09545-37E4-4253-B206-C3A7E6302A3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831054" y="4057592"/>
            <a:ext cx="2971800" cy="2047875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F10CDD3-8186-48B7-BA84-F8C76050606F}"/>
              </a:ext>
            </a:extLst>
          </p:cNvPr>
          <p:cNvSpPr txBox="1"/>
          <p:nvPr/>
        </p:nvSpPr>
        <p:spPr>
          <a:xfrm>
            <a:off x="1388608" y="3658175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</a:t>
            </a:r>
            <a:r>
              <a:rPr lang="ko-KR" altLang="en-US" dirty="0"/>
              <a:t>년 </a:t>
            </a:r>
            <a:r>
              <a:rPr lang="en-US" altLang="ko-KR" dirty="0"/>
              <a:t>0801 </a:t>
            </a:r>
            <a:r>
              <a:rPr lang="ko-KR" altLang="en-US" dirty="0"/>
              <a:t>총 구매액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39AF99B7-BA21-4351-A74D-D78A7B49263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10736" y="4057592"/>
            <a:ext cx="3267075" cy="2085975"/>
          </a:xfrm>
          <a:prstGeom prst="rect">
            <a:avLst/>
          </a:prstGeom>
        </p:spPr>
      </p:pic>
      <p:sp>
        <p:nvSpPr>
          <p:cNvPr id="21" name="직사각형 20">
            <a:extLst>
              <a:ext uri="{FF2B5EF4-FFF2-40B4-BE49-F238E27FC236}">
                <a16:creationId xmlns:a16="http://schemas.microsoft.com/office/drawing/2014/main" id="{B40618D1-DD8E-4675-8B31-53B688D24D56}"/>
              </a:ext>
            </a:extLst>
          </p:cNvPr>
          <p:cNvSpPr/>
          <p:nvPr/>
        </p:nvSpPr>
        <p:spPr>
          <a:xfrm>
            <a:off x="7127913" y="1454227"/>
            <a:ext cx="3049898" cy="683045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615626E-6BEA-48A8-9C34-A42246EFDA73}"/>
              </a:ext>
            </a:extLst>
          </p:cNvPr>
          <p:cNvSpPr/>
          <p:nvPr/>
        </p:nvSpPr>
        <p:spPr>
          <a:xfrm>
            <a:off x="7127913" y="2542210"/>
            <a:ext cx="2876067" cy="2791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DF2069D6-750F-41D8-AE39-9DA429774D65}"/>
              </a:ext>
            </a:extLst>
          </p:cNvPr>
          <p:cNvSpPr txBox="1"/>
          <p:nvPr/>
        </p:nvSpPr>
        <p:spPr>
          <a:xfrm>
            <a:off x="4152878" y="529767"/>
            <a:ext cx="3429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 </a:t>
            </a:r>
            <a:r>
              <a:rPr lang="en-US" altLang="ko-KR" dirty="0"/>
              <a:t>0402 </a:t>
            </a:r>
            <a:r>
              <a:rPr lang="ko-KR" altLang="en-US" dirty="0"/>
              <a:t>총 구매액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6CE290E-645B-48FB-B133-C65F97921507}"/>
              </a:ext>
            </a:extLst>
          </p:cNvPr>
          <p:cNvSpPr txBox="1"/>
          <p:nvPr/>
        </p:nvSpPr>
        <p:spPr>
          <a:xfrm>
            <a:off x="462708" y="18132"/>
            <a:ext cx="385590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총 판매액 증감 추이</a:t>
            </a:r>
          </a:p>
        </p:txBody>
      </p:sp>
    </p:spTree>
    <p:extLst>
      <p:ext uri="{BB962C8B-B14F-4D97-AF65-F5344CB8AC3E}">
        <p14:creationId xmlns:p14="http://schemas.microsoft.com/office/powerpoint/2010/main" val="134706816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9D10AF6-D15C-4C31-B4AF-602C42BEA9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36305" y="908604"/>
            <a:ext cx="2819400" cy="23526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E641234-C05B-4A00-B2C6-E237531B9D05}"/>
              </a:ext>
            </a:extLst>
          </p:cNvPr>
          <p:cNvSpPr txBox="1"/>
          <p:nvPr/>
        </p:nvSpPr>
        <p:spPr>
          <a:xfrm>
            <a:off x="1116835" y="365833"/>
            <a:ext cx="29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0203 </a:t>
            </a:r>
            <a:r>
              <a:rPr lang="ko-KR" altLang="en-US" dirty="0"/>
              <a:t>화장품 </a:t>
            </a:r>
            <a:r>
              <a:rPr lang="en-US" altLang="ko-KR" dirty="0"/>
              <a:t>2014-&gt;2015 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8E9A484C-CF5E-4A9A-A08A-18AA517F3D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91161" y="984803"/>
            <a:ext cx="2962275" cy="2200275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E0A6BA22-0C77-4C65-ABEF-996536CEC2B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8574" y="895534"/>
            <a:ext cx="2962275" cy="221932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8E6D91AB-60B0-45E0-A05F-690293AF616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16192" y="3847916"/>
            <a:ext cx="3200400" cy="21145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1B98D71-1C3C-4E2E-A9EB-9F833EDE73B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11819" y="3775215"/>
            <a:ext cx="2876550" cy="233362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9E6FDD20-03C7-419C-9A78-BDB045F74FA6}"/>
              </a:ext>
            </a:extLst>
          </p:cNvPr>
          <p:cNvSpPr txBox="1"/>
          <p:nvPr/>
        </p:nvSpPr>
        <p:spPr>
          <a:xfrm>
            <a:off x="976886" y="3405883"/>
            <a:ext cx="29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0601 </a:t>
            </a:r>
            <a:r>
              <a:rPr lang="ko-KR" altLang="en-US" dirty="0"/>
              <a:t>스포츠</a:t>
            </a:r>
            <a:r>
              <a:rPr lang="en-US" altLang="ko-KR" dirty="0"/>
              <a:t> 2014-&gt;2015 </a:t>
            </a:r>
            <a:endParaRPr lang="ko-KR" altLang="en-US" dirty="0"/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EC316816-487A-403A-AA9E-398FCA40B6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87292" y="3815796"/>
            <a:ext cx="2628900" cy="213360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466C57D3-A782-4199-8713-0446BA71C230}"/>
              </a:ext>
            </a:extLst>
          </p:cNvPr>
          <p:cNvSpPr/>
          <p:nvPr/>
        </p:nvSpPr>
        <p:spPr>
          <a:xfrm>
            <a:off x="7124782" y="1519095"/>
            <a:ext cx="2876067" cy="27912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1E5A5D51-9E21-41FE-8838-F6717AB233A6}"/>
              </a:ext>
            </a:extLst>
          </p:cNvPr>
          <p:cNvSpPr/>
          <p:nvPr/>
        </p:nvSpPr>
        <p:spPr>
          <a:xfrm>
            <a:off x="5716192" y="4398160"/>
            <a:ext cx="3048484" cy="91440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8E40C9E-C46B-4117-BE45-C651E6D3E416}"/>
              </a:ext>
            </a:extLst>
          </p:cNvPr>
          <p:cNvSpPr txBox="1"/>
          <p:nvPr/>
        </p:nvSpPr>
        <p:spPr>
          <a:xfrm>
            <a:off x="8991601" y="4018697"/>
            <a:ext cx="3200399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비율에 </a:t>
            </a:r>
            <a:r>
              <a:rPr lang="en-US" altLang="ko-KR" dirty="0">
                <a:solidFill>
                  <a:srgbClr val="FF0000"/>
                </a:solidFill>
              </a:rPr>
              <a:t>–</a:t>
            </a:r>
            <a:r>
              <a:rPr lang="ko-KR" altLang="en-US" dirty="0">
                <a:solidFill>
                  <a:srgbClr val="FF0000"/>
                </a:solidFill>
              </a:rPr>
              <a:t>가 안 붙어서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출력 됐는데 </a:t>
            </a:r>
            <a:endParaRPr lang="en-US" altLang="ko-KR" dirty="0">
              <a:solidFill>
                <a:srgbClr val="FF0000"/>
              </a:solidFill>
            </a:endParaRPr>
          </a:p>
          <a:p>
            <a:r>
              <a:rPr lang="ko-KR" altLang="en-US" dirty="0">
                <a:solidFill>
                  <a:srgbClr val="FF0000"/>
                </a:solidFill>
              </a:rPr>
              <a:t>증감 부분 </a:t>
            </a:r>
            <a:r>
              <a:rPr lang="en-US" altLang="ko-KR" dirty="0">
                <a:solidFill>
                  <a:srgbClr val="FF0000"/>
                </a:solidFill>
              </a:rPr>
              <a:t>– </a:t>
            </a:r>
            <a:r>
              <a:rPr lang="ko-KR" altLang="en-US" dirty="0">
                <a:solidFill>
                  <a:srgbClr val="FF0000"/>
                </a:solidFill>
              </a:rPr>
              <a:t>부분이 </a:t>
            </a:r>
            <a:r>
              <a:rPr lang="en-US" altLang="ko-KR" dirty="0">
                <a:solidFill>
                  <a:srgbClr val="FF0000"/>
                </a:solidFill>
              </a:rPr>
              <a:t>-&gt;</a:t>
            </a:r>
            <a:r>
              <a:rPr lang="ko-KR" altLang="en-US" dirty="0">
                <a:solidFill>
                  <a:srgbClr val="FF0000"/>
                </a:solidFill>
              </a:rPr>
              <a:t>감소</a:t>
            </a:r>
          </a:p>
        </p:txBody>
      </p:sp>
    </p:spTree>
    <p:extLst>
      <p:ext uri="{BB962C8B-B14F-4D97-AF65-F5344CB8AC3E}">
        <p14:creationId xmlns:p14="http://schemas.microsoft.com/office/powerpoint/2010/main" val="7942536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8436CFF-390D-419C-9308-0A3B575C31D0}"/>
              </a:ext>
            </a:extLst>
          </p:cNvPr>
          <p:cNvSpPr txBox="1"/>
          <p:nvPr/>
        </p:nvSpPr>
        <p:spPr>
          <a:xfrm>
            <a:off x="815832" y="530219"/>
            <a:ext cx="29194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제휴사별 상품 판매 비율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417657C8-B204-4099-A009-A06BA022F16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4" y="1421259"/>
            <a:ext cx="4876800" cy="381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688294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그림 20">
            <a:extLst>
              <a:ext uri="{FF2B5EF4-FFF2-40B4-BE49-F238E27FC236}">
                <a16:creationId xmlns:a16="http://schemas.microsoft.com/office/drawing/2014/main" id="{3CB09AB7-F001-4C8A-8972-2AF52CC198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41996" y="1470773"/>
            <a:ext cx="3926152" cy="46451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03EC23EE-6628-432F-960C-54AD003029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78102" y="1470774"/>
            <a:ext cx="4476750" cy="456807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EA47CD-F9E1-49B6-A2DA-9FA646AE2A60}"/>
              </a:ext>
            </a:extLst>
          </p:cNvPr>
          <p:cNvSpPr txBox="1"/>
          <p:nvPr/>
        </p:nvSpPr>
        <p:spPr>
          <a:xfrm>
            <a:off x="585627" y="236306"/>
            <a:ext cx="672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서울 거주지역의 </a:t>
            </a:r>
            <a:r>
              <a:rPr lang="en-US" altLang="ko-KR" dirty="0"/>
              <a:t>B</a:t>
            </a:r>
            <a:r>
              <a:rPr lang="ko-KR" altLang="en-US" dirty="0"/>
              <a:t>제휴사 여성의 구매 상품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447711FD-DCC0-4D2C-9E96-71FAB198C5D6}"/>
              </a:ext>
            </a:extLst>
          </p:cNvPr>
          <p:cNvSpPr/>
          <p:nvPr/>
        </p:nvSpPr>
        <p:spPr>
          <a:xfrm>
            <a:off x="1661680" y="1621301"/>
            <a:ext cx="1062470" cy="11835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67FBC83D-E2E4-4895-B38B-4FA8584A492C}"/>
              </a:ext>
            </a:extLst>
          </p:cNvPr>
          <p:cNvSpPr/>
          <p:nvPr/>
        </p:nvSpPr>
        <p:spPr>
          <a:xfrm>
            <a:off x="7476587" y="1827393"/>
            <a:ext cx="1139890" cy="618146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F68878-9053-4676-AA0F-754CF7995CFE}"/>
              </a:ext>
            </a:extLst>
          </p:cNvPr>
          <p:cNvSpPr txBox="1"/>
          <p:nvPr/>
        </p:nvSpPr>
        <p:spPr>
          <a:xfrm>
            <a:off x="718977" y="871924"/>
            <a:ext cx="1054782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29-</a:t>
            </a:r>
            <a:r>
              <a:rPr lang="ko-KR" altLang="en-US" dirty="0"/>
              <a:t>여성 </a:t>
            </a:r>
            <a:r>
              <a:rPr lang="ko-KR" altLang="en-US" dirty="0" err="1"/>
              <a:t>캐쥬얼</a:t>
            </a:r>
            <a:r>
              <a:rPr lang="ko-KR" altLang="en-US" dirty="0"/>
              <a:t> 의류</a:t>
            </a:r>
            <a:r>
              <a:rPr lang="en-US" altLang="ko-KR" dirty="0"/>
              <a:t>,46-</a:t>
            </a:r>
            <a:r>
              <a:rPr lang="ko-KR" altLang="en-US" dirty="0" err="1"/>
              <a:t>브랜드한우</a:t>
            </a:r>
            <a:r>
              <a:rPr lang="en-US" altLang="ko-KR" dirty="0"/>
              <a:t>,</a:t>
            </a:r>
            <a:r>
              <a:rPr lang="ko-KR" altLang="en-US" dirty="0"/>
              <a:t>한우선물세트</a:t>
            </a:r>
            <a:r>
              <a:rPr lang="en-US" altLang="ko-KR" dirty="0"/>
              <a:t>),52-</a:t>
            </a:r>
            <a:r>
              <a:rPr lang="ko-KR" altLang="en-US" dirty="0"/>
              <a:t>과일</a:t>
            </a:r>
            <a:r>
              <a:rPr lang="en-US" altLang="ko-KR" dirty="0"/>
              <a:t>/  </a:t>
            </a:r>
            <a:r>
              <a:rPr lang="en-US" altLang="ko-KR" dirty="0">
                <a:solidFill>
                  <a:srgbClr val="FF0000"/>
                </a:solidFill>
              </a:rPr>
              <a:t>90-</a:t>
            </a:r>
            <a:r>
              <a:rPr lang="ko-KR" altLang="en-US" dirty="0">
                <a:solidFill>
                  <a:srgbClr val="FF0000"/>
                </a:solidFill>
              </a:rPr>
              <a:t>기초화장품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남성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여성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  <a:p>
            <a:r>
              <a:rPr lang="en-US" altLang="ko-KR" dirty="0"/>
              <a:t>4802-</a:t>
            </a:r>
            <a:r>
              <a:rPr lang="ko-KR" altLang="en-US" dirty="0"/>
              <a:t>돼지고기</a:t>
            </a:r>
            <a:r>
              <a:rPr lang="en-US" altLang="ko-KR" dirty="0"/>
              <a:t>(</a:t>
            </a:r>
            <a:r>
              <a:rPr lang="ko-KR" altLang="en-US" dirty="0"/>
              <a:t>그냥 돼지고기</a:t>
            </a:r>
            <a:r>
              <a:rPr lang="en-US" altLang="ko-KR" dirty="0"/>
              <a:t>) 4803-</a:t>
            </a:r>
            <a:r>
              <a:rPr lang="ko-KR" altLang="en-US" dirty="0"/>
              <a:t>브랜드 돼지고기</a:t>
            </a: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FF4D07BF-B671-48F8-BDA7-2E8A69039C45}"/>
              </a:ext>
            </a:extLst>
          </p:cNvPr>
          <p:cNvSpPr/>
          <p:nvPr/>
        </p:nvSpPr>
        <p:spPr>
          <a:xfrm>
            <a:off x="1661680" y="3461381"/>
            <a:ext cx="1062470" cy="118354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94C989A1-545E-4A8A-AD5D-838F99F8EB6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6477" y="221698"/>
            <a:ext cx="2085975" cy="676275"/>
          </a:xfrm>
          <a:prstGeom prst="rect">
            <a:avLst/>
          </a:prstGeom>
        </p:spPr>
      </p:pic>
      <p:cxnSp>
        <p:nvCxnSpPr>
          <p:cNvPr id="12" name="직선 화살표 연결선 11">
            <a:extLst>
              <a:ext uri="{FF2B5EF4-FFF2-40B4-BE49-F238E27FC236}">
                <a16:creationId xmlns:a16="http://schemas.microsoft.com/office/drawing/2014/main" id="{1C3F798E-6036-4457-A6EF-DE6C526DB879}"/>
              </a:ext>
            </a:extLst>
          </p:cNvPr>
          <p:cNvCxnSpPr>
            <a:cxnSpLocks/>
          </p:cNvCxnSpPr>
          <p:nvPr/>
        </p:nvCxnSpPr>
        <p:spPr>
          <a:xfrm flipV="1">
            <a:off x="7805738" y="742337"/>
            <a:ext cx="667864" cy="878964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타원 23">
            <a:extLst>
              <a:ext uri="{FF2B5EF4-FFF2-40B4-BE49-F238E27FC236}">
                <a16:creationId xmlns:a16="http://schemas.microsoft.com/office/drawing/2014/main" id="{7D97C552-2DBD-4273-A288-31B270FED9AF}"/>
              </a:ext>
            </a:extLst>
          </p:cNvPr>
          <p:cNvSpPr/>
          <p:nvPr/>
        </p:nvSpPr>
        <p:spPr>
          <a:xfrm>
            <a:off x="7414656" y="1470773"/>
            <a:ext cx="753589" cy="401964"/>
          </a:xfrm>
          <a:prstGeom prst="ellipse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8250871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7248F80-B413-4855-8F5D-E183C6122F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0741" y="1628183"/>
            <a:ext cx="4810125" cy="412432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D807DA-F2E7-4ECE-83D2-D0B0635A1FF1}"/>
              </a:ext>
            </a:extLst>
          </p:cNvPr>
          <p:cNvSpPr txBox="1"/>
          <p:nvPr/>
        </p:nvSpPr>
        <p:spPr>
          <a:xfrm>
            <a:off x="800100" y="934316"/>
            <a:ext cx="1023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1504-</a:t>
            </a:r>
            <a:r>
              <a:rPr lang="ko-KR" altLang="en-US" dirty="0"/>
              <a:t>탄산</a:t>
            </a:r>
            <a:r>
              <a:rPr lang="en-US" altLang="ko-KR" dirty="0"/>
              <a:t>,1505-</a:t>
            </a:r>
            <a:r>
              <a:rPr lang="ko-KR" altLang="en-US" dirty="0"/>
              <a:t>이온</a:t>
            </a:r>
            <a:r>
              <a:rPr lang="en-US" altLang="ko-KR" dirty="0"/>
              <a:t>,1506-</a:t>
            </a:r>
            <a:r>
              <a:rPr lang="ko-KR" altLang="en-US" dirty="0"/>
              <a:t>커피차음료</a:t>
            </a:r>
            <a:r>
              <a:rPr lang="en-US" altLang="ko-KR" dirty="0"/>
              <a:t>,29-</a:t>
            </a:r>
            <a:r>
              <a:rPr lang="ko-KR" altLang="en-US" dirty="0"/>
              <a:t>여성 </a:t>
            </a:r>
            <a:r>
              <a:rPr lang="ko-KR" altLang="en-US" dirty="0" err="1"/>
              <a:t>캐쥬얼</a:t>
            </a:r>
            <a:r>
              <a:rPr lang="ko-KR" altLang="en-US" dirty="0"/>
              <a:t> 의류</a:t>
            </a:r>
            <a:r>
              <a:rPr lang="en-US" altLang="ko-KR" dirty="0"/>
              <a:t>,46-</a:t>
            </a:r>
            <a:r>
              <a:rPr lang="ko-KR" altLang="en-US" dirty="0" err="1"/>
              <a:t>브랜드한우</a:t>
            </a:r>
            <a:r>
              <a:rPr lang="en-US" altLang="ko-KR" dirty="0"/>
              <a:t>,</a:t>
            </a:r>
            <a:r>
              <a:rPr lang="ko-KR" altLang="en-US" dirty="0"/>
              <a:t>한우선물세트</a:t>
            </a:r>
            <a:r>
              <a:rPr lang="en-US" altLang="ko-KR" dirty="0"/>
              <a:t>48-</a:t>
            </a:r>
            <a:r>
              <a:rPr lang="ko-KR" altLang="en-US" dirty="0"/>
              <a:t>돼지고기</a:t>
            </a:r>
            <a:r>
              <a:rPr lang="en-US" altLang="ko-KR" dirty="0"/>
              <a:t>,52-</a:t>
            </a:r>
            <a:r>
              <a:rPr lang="ko-KR" altLang="en-US" dirty="0"/>
              <a:t>과일 </a:t>
            </a:r>
            <a:r>
              <a:rPr lang="en-US" altLang="ko-KR" dirty="0"/>
              <a:t>3401-</a:t>
            </a:r>
            <a:r>
              <a:rPr lang="ko-KR" altLang="en-US" dirty="0"/>
              <a:t>국내화장품</a:t>
            </a:r>
            <a:r>
              <a:rPr lang="en-US" altLang="ko-KR" dirty="0"/>
              <a:t>,3404-</a:t>
            </a:r>
            <a:r>
              <a:rPr lang="ko-KR" altLang="en-US" dirty="0" err="1"/>
              <a:t>브랜드화장품샵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199BABA-98FE-4AF5-BDD4-3DF7453751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0477" y="1538492"/>
            <a:ext cx="4705350" cy="4276725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44E48658-3D29-4627-9453-1D94B8C66CA7}"/>
              </a:ext>
            </a:extLst>
          </p:cNvPr>
          <p:cNvSpPr/>
          <p:nvPr/>
        </p:nvSpPr>
        <p:spPr>
          <a:xfrm>
            <a:off x="2260534" y="1766742"/>
            <a:ext cx="977966" cy="107294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F841C-D6A9-45E4-88CB-FEBCF4420CA5}"/>
              </a:ext>
            </a:extLst>
          </p:cNvPr>
          <p:cNvSpPr txBox="1"/>
          <p:nvPr/>
        </p:nvSpPr>
        <p:spPr>
          <a:xfrm>
            <a:off x="585627" y="236306"/>
            <a:ext cx="575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경기 거주지역의 </a:t>
            </a:r>
            <a:r>
              <a:rPr lang="en-US" altLang="ko-KR" dirty="0"/>
              <a:t>B</a:t>
            </a:r>
            <a:r>
              <a:rPr lang="ko-KR" altLang="en-US" dirty="0"/>
              <a:t>제휴사 여성의 구매 상품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547675-7A7F-4917-A639-FE54468F24B9}"/>
              </a:ext>
            </a:extLst>
          </p:cNvPr>
          <p:cNvSpPr/>
          <p:nvPr/>
        </p:nvSpPr>
        <p:spPr>
          <a:xfrm>
            <a:off x="7702582" y="1730475"/>
            <a:ext cx="847725" cy="1390650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61A9B-63A2-4DF3-9574-FAB4A0492E2B}"/>
              </a:ext>
            </a:extLst>
          </p:cNvPr>
          <p:cNvSpPr txBox="1"/>
          <p:nvPr/>
        </p:nvSpPr>
        <p:spPr>
          <a:xfrm>
            <a:off x="7042083" y="297122"/>
            <a:ext cx="487004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90-</a:t>
            </a:r>
            <a:r>
              <a:rPr lang="ko-KR" altLang="en-US" dirty="0">
                <a:solidFill>
                  <a:srgbClr val="FF0000"/>
                </a:solidFill>
              </a:rPr>
              <a:t>기초화장품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남성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여성</a:t>
            </a:r>
            <a:r>
              <a:rPr lang="en-US" altLang="ko-KR" dirty="0">
                <a:solidFill>
                  <a:srgbClr val="FF0000"/>
                </a:solidFill>
              </a:rPr>
              <a:t>) 4803-</a:t>
            </a:r>
            <a:r>
              <a:rPr lang="ko-KR" altLang="en-US" dirty="0">
                <a:solidFill>
                  <a:srgbClr val="FF0000"/>
                </a:solidFill>
              </a:rPr>
              <a:t>브랜드 돼지고기</a:t>
            </a:r>
            <a:r>
              <a:rPr lang="en-US" altLang="ko-KR" dirty="0">
                <a:solidFill>
                  <a:srgbClr val="FF0000"/>
                </a:solidFill>
              </a:rPr>
              <a:t>,4804- </a:t>
            </a:r>
            <a:r>
              <a:rPr lang="ko-KR" altLang="en-US" dirty="0">
                <a:solidFill>
                  <a:srgbClr val="FF0000"/>
                </a:solidFill>
              </a:rPr>
              <a:t>웰빙 돼지고기</a:t>
            </a:r>
            <a:endParaRPr lang="en-US" altLang="ko-KR" dirty="0">
              <a:solidFill>
                <a:srgbClr val="FF0000"/>
              </a:solidFill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1236DE-86C3-42A5-8531-434A7B83EFDA}"/>
              </a:ext>
            </a:extLst>
          </p:cNvPr>
          <p:cNvSpPr/>
          <p:nvPr/>
        </p:nvSpPr>
        <p:spPr>
          <a:xfrm>
            <a:off x="7702582" y="4098736"/>
            <a:ext cx="1391529" cy="368489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CFEE6440-E63B-41A9-A220-0257DD57C255}"/>
              </a:ext>
            </a:extLst>
          </p:cNvPr>
          <p:cNvSpPr/>
          <p:nvPr/>
        </p:nvSpPr>
        <p:spPr>
          <a:xfrm>
            <a:off x="7619560" y="5571533"/>
            <a:ext cx="1391529" cy="180975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6E4DCC8-B5C5-40A7-9B37-A42EDE940217}"/>
              </a:ext>
            </a:extLst>
          </p:cNvPr>
          <p:cNvSpPr/>
          <p:nvPr/>
        </p:nvSpPr>
        <p:spPr>
          <a:xfrm>
            <a:off x="2308158" y="4252767"/>
            <a:ext cx="1177991" cy="214458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60444139-649D-40D6-9AC7-88324256CCCF}"/>
              </a:ext>
            </a:extLst>
          </p:cNvPr>
          <p:cNvSpPr/>
          <p:nvPr/>
        </p:nvSpPr>
        <p:spPr>
          <a:xfrm>
            <a:off x="2346259" y="4637072"/>
            <a:ext cx="1139890" cy="93446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2873313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479F427-EF34-4975-9968-A8B4445BB7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045" y="1671637"/>
            <a:ext cx="4581525" cy="4162425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6D14364B-9C9D-4246-BA43-C1B42E6347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79548" y="1563195"/>
            <a:ext cx="4429125" cy="413385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D807DA-F2E7-4ECE-83D2-D0B0635A1FF1}"/>
              </a:ext>
            </a:extLst>
          </p:cNvPr>
          <p:cNvSpPr txBox="1"/>
          <p:nvPr/>
        </p:nvSpPr>
        <p:spPr>
          <a:xfrm>
            <a:off x="800100" y="949210"/>
            <a:ext cx="102357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1504-</a:t>
            </a:r>
            <a:r>
              <a:rPr lang="ko-KR" altLang="en-US" dirty="0"/>
              <a:t>탄산</a:t>
            </a:r>
            <a:r>
              <a:rPr lang="en-US" altLang="ko-KR" dirty="0"/>
              <a:t>,1505-</a:t>
            </a:r>
            <a:r>
              <a:rPr lang="ko-KR" altLang="en-US" dirty="0"/>
              <a:t>이온</a:t>
            </a:r>
            <a:r>
              <a:rPr lang="en-US" altLang="ko-KR" dirty="0"/>
              <a:t>,1506-</a:t>
            </a:r>
            <a:r>
              <a:rPr lang="ko-KR" altLang="en-US" dirty="0"/>
              <a:t>커피차음료</a:t>
            </a:r>
            <a:r>
              <a:rPr lang="en-US" altLang="ko-KR" dirty="0"/>
              <a:t>,29-</a:t>
            </a:r>
            <a:r>
              <a:rPr lang="ko-KR" altLang="en-US" dirty="0"/>
              <a:t>여성 </a:t>
            </a:r>
            <a:r>
              <a:rPr lang="ko-KR" altLang="en-US" dirty="0" err="1"/>
              <a:t>캐쥬얼</a:t>
            </a:r>
            <a:r>
              <a:rPr lang="ko-KR" altLang="en-US" dirty="0"/>
              <a:t> 의류</a:t>
            </a:r>
            <a:r>
              <a:rPr lang="en-US" altLang="ko-KR" dirty="0"/>
              <a:t>,46-</a:t>
            </a:r>
            <a:r>
              <a:rPr lang="ko-KR" altLang="en-US" dirty="0" err="1"/>
              <a:t>브랜드한우</a:t>
            </a:r>
            <a:r>
              <a:rPr lang="en-US" altLang="ko-KR" dirty="0"/>
              <a:t>,</a:t>
            </a:r>
            <a:r>
              <a:rPr lang="ko-KR" altLang="en-US" dirty="0"/>
              <a:t>한우선물세트</a:t>
            </a:r>
            <a:r>
              <a:rPr lang="en-US" altLang="ko-KR" dirty="0"/>
              <a:t>48-</a:t>
            </a:r>
            <a:r>
              <a:rPr lang="ko-KR" altLang="en-US" dirty="0"/>
              <a:t>돼지고기</a:t>
            </a:r>
            <a:r>
              <a:rPr lang="en-US" altLang="ko-KR" dirty="0"/>
              <a:t>,52-</a:t>
            </a:r>
            <a:r>
              <a:rPr lang="ko-KR" altLang="en-US" dirty="0"/>
              <a:t>과일 </a:t>
            </a:r>
            <a:r>
              <a:rPr lang="en-US" altLang="ko-KR" dirty="0"/>
              <a:t>3401-</a:t>
            </a:r>
            <a:r>
              <a:rPr lang="ko-KR" altLang="en-US" dirty="0"/>
              <a:t>국내화장품</a:t>
            </a:r>
            <a:r>
              <a:rPr lang="en-US" altLang="ko-KR" dirty="0"/>
              <a:t>,</a:t>
            </a:r>
            <a:r>
              <a:rPr lang="en-US" altLang="ko-KR" dirty="0">
                <a:solidFill>
                  <a:srgbClr val="0070C0"/>
                </a:solidFill>
              </a:rPr>
              <a:t>3404-</a:t>
            </a:r>
            <a:r>
              <a:rPr lang="ko-KR" altLang="en-US" dirty="0" err="1">
                <a:solidFill>
                  <a:srgbClr val="0070C0"/>
                </a:solidFill>
              </a:rPr>
              <a:t>브랜드화장품샵</a:t>
            </a:r>
            <a:r>
              <a:rPr lang="en-US" altLang="ko-KR" dirty="0">
                <a:solidFill>
                  <a:srgbClr val="0070C0"/>
                </a:solidFill>
              </a:rPr>
              <a:t>(</a:t>
            </a:r>
            <a:r>
              <a:rPr lang="ko-KR" altLang="en-US" dirty="0">
                <a:solidFill>
                  <a:srgbClr val="0070C0"/>
                </a:solidFill>
              </a:rPr>
              <a:t>부산 비교적 </a:t>
            </a:r>
            <a:r>
              <a:rPr lang="ko-KR" altLang="en-US" dirty="0" err="1">
                <a:solidFill>
                  <a:srgbClr val="0070C0"/>
                </a:solidFill>
              </a:rPr>
              <a:t>높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44E48658-3D29-4627-9453-1D94B8C66CA7}"/>
              </a:ext>
            </a:extLst>
          </p:cNvPr>
          <p:cNvSpPr/>
          <p:nvPr/>
        </p:nvSpPr>
        <p:spPr>
          <a:xfrm>
            <a:off x="2241484" y="2117837"/>
            <a:ext cx="1130366" cy="43486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DCF841C-D6A9-45E4-88CB-FEBCF4420CA5}"/>
              </a:ext>
            </a:extLst>
          </p:cNvPr>
          <p:cNvSpPr txBox="1"/>
          <p:nvPr/>
        </p:nvSpPr>
        <p:spPr>
          <a:xfrm>
            <a:off x="585627" y="236306"/>
            <a:ext cx="57535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부산 거주지역의 </a:t>
            </a:r>
            <a:r>
              <a:rPr lang="en-US" altLang="ko-KR" dirty="0"/>
              <a:t>B</a:t>
            </a:r>
            <a:r>
              <a:rPr lang="ko-KR" altLang="en-US" dirty="0"/>
              <a:t>제휴사 여성의 구매 상품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C547675-7A7F-4917-A639-FE54468F24B9}"/>
              </a:ext>
            </a:extLst>
          </p:cNvPr>
          <p:cNvSpPr/>
          <p:nvPr/>
        </p:nvSpPr>
        <p:spPr>
          <a:xfrm>
            <a:off x="8057826" y="1707575"/>
            <a:ext cx="890589" cy="1102174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A261A9B-63A2-4DF3-9574-FAB4A0492E2B}"/>
              </a:ext>
            </a:extLst>
          </p:cNvPr>
          <p:cNvSpPr txBox="1"/>
          <p:nvPr/>
        </p:nvSpPr>
        <p:spPr>
          <a:xfrm>
            <a:off x="7432608" y="515848"/>
            <a:ext cx="487004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90-</a:t>
            </a:r>
            <a:r>
              <a:rPr lang="ko-KR" altLang="en-US" dirty="0">
                <a:solidFill>
                  <a:srgbClr val="FF0000"/>
                </a:solidFill>
              </a:rPr>
              <a:t>기초화장품</a:t>
            </a:r>
            <a:r>
              <a:rPr lang="en-US" altLang="ko-KR" dirty="0">
                <a:solidFill>
                  <a:srgbClr val="FF0000"/>
                </a:solidFill>
              </a:rPr>
              <a:t>(</a:t>
            </a:r>
            <a:r>
              <a:rPr lang="ko-KR" altLang="en-US" dirty="0">
                <a:solidFill>
                  <a:srgbClr val="FF0000"/>
                </a:solidFill>
              </a:rPr>
              <a:t>남성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>
                <a:solidFill>
                  <a:srgbClr val="FF0000"/>
                </a:solidFill>
              </a:rPr>
              <a:t>여성</a:t>
            </a:r>
            <a:r>
              <a:rPr lang="en-US" altLang="ko-KR" dirty="0">
                <a:solidFill>
                  <a:srgbClr val="FF0000"/>
                </a:solidFill>
              </a:rPr>
              <a:t>)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151236DE-86C3-42A5-8531-434A7B83EFDA}"/>
              </a:ext>
            </a:extLst>
          </p:cNvPr>
          <p:cNvSpPr/>
          <p:nvPr/>
        </p:nvSpPr>
        <p:spPr>
          <a:xfrm>
            <a:off x="8057826" y="3093193"/>
            <a:ext cx="1141060" cy="173882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D65D0F9-651B-4643-9EDA-784B4A388152}"/>
              </a:ext>
            </a:extLst>
          </p:cNvPr>
          <p:cNvSpPr/>
          <p:nvPr/>
        </p:nvSpPr>
        <p:spPr>
          <a:xfrm>
            <a:off x="2332025" y="2781469"/>
            <a:ext cx="1039825" cy="2174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88A9EE4B-61C4-429B-BC04-7854EA57B38A}"/>
              </a:ext>
            </a:extLst>
          </p:cNvPr>
          <p:cNvSpPr/>
          <p:nvPr/>
        </p:nvSpPr>
        <p:spPr>
          <a:xfrm>
            <a:off x="2356287" y="4305301"/>
            <a:ext cx="1039825" cy="21743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8B1F624D-B23B-4B0E-88E3-1E5F5F0376B3}"/>
              </a:ext>
            </a:extLst>
          </p:cNvPr>
          <p:cNvSpPr/>
          <p:nvPr/>
        </p:nvSpPr>
        <p:spPr>
          <a:xfrm>
            <a:off x="2286754" y="4960964"/>
            <a:ext cx="1039825" cy="353985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E69F4BA2-9D45-4459-A3AD-A6D6BA4959C4}"/>
              </a:ext>
            </a:extLst>
          </p:cNvPr>
          <p:cNvSpPr/>
          <p:nvPr/>
        </p:nvSpPr>
        <p:spPr>
          <a:xfrm>
            <a:off x="7963744" y="3830820"/>
            <a:ext cx="1130366" cy="434863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10947254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그림 17">
            <a:extLst>
              <a:ext uri="{FF2B5EF4-FFF2-40B4-BE49-F238E27FC236}">
                <a16:creationId xmlns:a16="http://schemas.microsoft.com/office/drawing/2014/main" id="{C6C6B33C-CBC4-43B5-87D6-E2EB6DE627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0332" y="1549199"/>
            <a:ext cx="4581525" cy="4485755"/>
          </a:xfrm>
          <a:prstGeom prst="rect">
            <a:avLst/>
          </a:prstGeom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8C6033B1-FE55-43B6-AC8E-4E7B1C9EA3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1549" y="1516389"/>
            <a:ext cx="3926152" cy="4551377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D866AC8A-52EE-4EC2-B2AD-11F815C942F5}"/>
              </a:ext>
            </a:extLst>
          </p:cNvPr>
          <p:cNvSpPr/>
          <p:nvPr/>
        </p:nvSpPr>
        <p:spPr>
          <a:xfrm>
            <a:off x="1700142" y="2683510"/>
            <a:ext cx="826607" cy="86486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CDD95F4C-6E16-4E40-B575-798F1D6D41FD}"/>
              </a:ext>
            </a:extLst>
          </p:cNvPr>
          <p:cNvSpPr/>
          <p:nvPr/>
        </p:nvSpPr>
        <p:spPr>
          <a:xfrm>
            <a:off x="1700142" y="1818644"/>
            <a:ext cx="826607" cy="86486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703E97-9061-450C-82D3-BB7D48FA6F96}"/>
              </a:ext>
            </a:extLst>
          </p:cNvPr>
          <p:cNvSpPr txBox="1"/>
          <p:nvPr/>
        </p:nvSpPr>
        <p:spPr>
          <a:xfrm>
            <a:off x="185650" y="545790"/>
            <a:ext cx="11449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15,1,5</a:t>
            </a:r>
          </a:p>
          <a:p>
            <a:r>
              <a:rPr lang="en-US" altLang="ko-KR" dirty="0"/>
              <a:t>1-</a:t>
            </a:r>
            <a:r>
              <a:rPr lang="ko-KR" altLang="en-US" dirty="0"/>
              <a:t>국산과일</a:t>
            </a:r>
            <a:r>
              <a:rPr lang="en-US" altLang="ko-KR" dirty="0"/>
              <a:t>,2-</a:t>
            </a:r>
            <a:r>
              <a:rPr lang="ko-KR" altLang="en-US" dirty="0"/>
              <a:t>일반미</a:t>
            </a:r>
            <a:r>
              <a:rPr lang="en-US" altLang="ko-KR" dirty="0"/>
              <a:t>,</a:t>
            </a:r>
            <a:r>
              <a:rPr lang="ko-KR" altLang="en-US" dirty="0"/>
              <a:t>양곡</a:t>
            </a:r>
            <a:r>
              <a:rPr lang="en-US" altLang="ko-KR" dirty="0"/>
              <a:t>,0501-</a:t>
            </a:r>
            <a:r>
              <a:rPr lang="ko-KR" altLang="en-US" dirty="0" err="1"/>
              <a:t>국내산우육</a:t>
            </a:r>
            <a:r>
              <a:rPr lang="en-US" altLang="ko-KR" dirty="0"/>
              <a:t>,0502-</a:t>
            </a:r>
            <a:r>
              <a:rPr lang="ko-KR" altLang="en-US" dirty="0" err="1"/>
              <a:t>국내산돈육</a:t>
            </a:r>
            <a:r>
              <a:rPr lang="en-US" altLang="ko-KR" dirty="0"/>
              <a:t>1506-</a:t>
            </a:r>
            <a:r>
              <a:rPr lang="ko-KR" altLang="en-US" dirty="0"/>
              <a:t>초콜릿</a:t>
            </a:r>
            <a:r>
              <a:rPr lang="en-US" altLang="ko-KR" dirty="0"/>
              <a:t>,1503-</a:t>
            </a:r>
            <a:r>
              <a:rPr lang="ko-KR" altLang="en-US" dirty="0"/>
              <a:t>쿠키케이크</a:t>
            </a:r>
            <a:r>
              <a:rPr lang="en-US" altLang="ko-KR" dirty="0"/>
              <a:t>,1504-</a:t>
            </a:r>
            <a:r>
              <a:rPr lang="ko-KR" altLang="en-US" dirty="0" err="1"/>
              <a:t>고구마스낵</a:t>
            </a:r>
            <a:r>
              <a:rPr lang="en-US" altLang="ko-KR" dirty="0"/>
              <a:t>,</a:t>
            </a:r>
            <a:r>
              <a:rPr lang="ko-KR" altLang="en-US" dirty="0" err="1"/>
              <a:t>옥수수스낵</a:t>
            </a:r>
            <a:r>
              <a:rPr lang="en-US" altLang="ko-KR" dirty="0"/>
              <a:t>,</a:t>
            </a:r>
            <a:r>
              <a:rPr lang="ko-KR" altLang="en-US" dirty="0" err="1"/>
              <a:t>쌀스낵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FF0000"/>
                </a:solidFill>
              </a:rPr>
              <a:t>1606- </a:t>
            </a:r>
            <a:r>
              <a:rPr lang="ko-KR" altLang="en-US" dirty="0">
                <a:solidFill>
                  <a:srgbClr val="FF0000"/>
                </a:solidFill>
              </a:rPr>
              <a:t>헤어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r>
              <a:rPr lang="ko-KR" altLang="en-US" dirty="0" err="1">
                <a:solidFill>
                  <a:srgbClr val="FF0000"/>
                </a:solidFill>
              </a:rPr>
              <a:t>샴푸린스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F1CB145E-BC2F-401F-9AD4-C9E559D0A611}"/>
              </a:ext>
            </a:extLst>
          </p:cNvPr>
          <p:cNvSpPr/>
          <p:nvPr/>
        </p:nvSpPr>
        <p:spPr>
          <a:xfrm>
            <a:off x="7114371" y="1560973"/>
            <a:ext cx="953304" cy="36307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2CF48C6D-6009-4498-9602-14184D65B66F}"/>
              </a:ext>
            </a:extLst>
          </p:cNvPr>
          <p:cNvSpPr/>
          <p:nvPr/>
        </p:nvSpPr>
        <p:spPr>
          <a:xfrm>
            <a:off x="7193443" y="1924050"/>
            <a:ext cx="874232" cy="186802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E6E8620-0068-44F9-8223-5DA39DC07FA3}"/>
              </a:ext>
            </a:extLst>
          </p:cNvPr>
          <p:cNvSpPr txBox="1"/>
          <p:nvPr/>
        </p:nvSpPr>
        <p:spPr>
          <a:xfrm>
            <a:off x="337977" y="180700"/>
            <a:ext cx="672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서울 거주지역의 </a:t>
            </a:r>
            <a:r>
              <a:rPr lang="en-US" altLang="ko-KR" dirty="0"/>
              <a:t>C</a:t>
            </a:r>
            <a:r>
              <a:rPr lang="ko-KR" altLang="en-US" dirty="0"/>
              <a:t>제휴사 여성의 구매 상품</a:t>
            </a:r>
          </a:p>
        </p:txBody>
      </p:sp>
    </p:spTree>
    <p:extLst>
      <p:ext uri="{BB962C8B-B14F-4D97-AF65-F5344CB8AC3E}">
        <p14:creationId xmlns:p14="http://schemas.microsoft.com/office/powerpoint/2010/main" val="224565304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A1F9D961-FA84-4B2B-9CE3-D23AFD32F205}"/>
              </a:ext>
            </a:extLst>
          </p:cNvPr>
          <p:cNvSpPr txBox="1"/>
          <p:nvPr/>
        </p:nvSpPr>
        <p:spPr>
          <a:xfrm>
            <a:off x="309697" y="236306"/>
            <a:ext cx="238213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데이터 비율</a:t>
            </a:r>
            <a:r>
              <a:rPr lang="en-US" altLang="ko-KR" dirty="0"/>
              <a:t>:</a:t>
            </a:r>
          </a:p>
          <a:p>
            <a:r>
              <a:rPr lang="ko-KR" altLang="en-US" dirty="0"/>
              <a:t>여성 </a:t>
            </a:r>
            <a:r>
              <a:rPr lang="en-US" altLang="ko-KR" dirty="0"/>
              <a:t>82%</a:t>
            </a:r>
          </a:p>
          <a:p>
            <a:r>
              <a:rPr lang="ko-KR" altLang="en-US" dirty="0"/>
              <a:t>남성 </a:t>
            </a:r>
            <a:r>
              <a:rPr lang="en-US" altLang="ko-KR" dirty="0"/>
              <a:t>18%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41E8DAF-F1FA-4535-A888-1E3F0EF3AE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1830" y="236306"/>
            <a:ext cx="3996166" cy="2457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056209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4C9CB-7A78-405D-964C-808C06C7992A}"/>
              </a:ext>
            </a:extLst>
          </p:cNvPr>
          <p:cNvSpPr txBox="1"/>
          <p:nvPr/>
        </p:nvSpPr>
        <p:spPr>
          <a:xfrm>
            <a:off x="337977" y="180700"/>
            <a:ext cx="672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경기 거주지역의 </a:t>
            </a:r>
            <a:r>
              <a:rPr lang="en-US" altLang="ko-KR" dirty="0"/>
              <a:t>C</a:t>
            </a:r>
            <a:r>
              <a:rPr lang="ko-KR" altLang="en-US" dirty="0"/>
              <a:t>제휴사 여성의 구매 상품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C3CD8-017B-4589-A808-CF5C52C37F3C}"/>
              </a:ext>
            </a:extLst>
          </p:cNvPr>
          <p:cNvSpPr txBox="1"/>
          <p:nvPr/>
        </p:nvSpPr>
        <p:spPr>
          <a:xfrm>
            <a:off x="185650" y="545790"/>
            <a:ext cx="11449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15,1,5</a:t>
            </a:r>
          </a:p>
          <a:p>
            <a:r>
              <a:rPr lang="en-US" altLang="ko-KR" dirty="0"/>
              <a:t>1-</a:t>
            </a:r>
            <a:r>
              <a:rPr lang="ko-KR" altLang="en-US" dirty="0"/>
              <a:t>국산과일</a:t>
            </a:r>
            <a:r>
              <a:rPr lang="en-US" altLang="ko-KR" dirty="0"/>
              <a:t>,2-</a:t>
            </a:r>
            <a:r>
              <a:rPr lang="ko-KR" altLang="en-US" dirty="0"/>
              <a:t>일반미</a:t>
            </a:r>
            <a:r>
              <a:rPr lang="en-US" altLang="ko-KR" dirty="0"/>
              <a:t>,</a:t>
            </a:r>
            <a:r>
              <a:rPr lang="ko-KR" altLang="en-US" dirty="0"/>
              <a:t>양곡</a:t>
            </a:r>
            <a:r>
              <a:rPr lang="en-US" altLang="ko-KR" dirty="0"/>
              <a:t>,0501-</a:t>
            </a:r>
            <a:r>
              <a:rPr lang="ko-KR" altLang="en-US" dirty="0" err="1"/>
              <a:t>국내산우육</a:t>
            </a:r>
            <a:r>
              <a:rPr lang="en-US" altLang="ko-KR" dirty="0"/>
              <a:t>,0502-</a:t>
            </a:r>
            <a:r>
              <a:rPr lang="ko-KR" altLang="en-US" dirty="0"/>
              <a:t>국산돼지</a:t>
            </a:r>
            <a:r>
              <a:rPr lang="en-US" altLang="ko-KR" dirty="0"/>
              <a:t>,1506-</a:t>
            </a:r>
            <a:r>
              <a:rPr lang="ko-KR" altLang="en-US" dirty="0"/>
              <a:t>초콜릿</a:t>
            </a:r>
            <a:r>
              <a:rPr lang="en-US" altLang="ko-KR" dirty="0"/>
              <a:t>,1503-</a:t>
            </a:r>
            <a:r>
              <a:rPr lang="ko-KR" altLang="en-US" dirty="0"/>
              <a:t>쿠키케이크</a:t>
            </a:r>
            <a:r>
              <a:rPr lang="en-US" altLang="ko-KR" dirty="0"/>
              <a:t>,1504-</a:t>
            </a:r>
            <a:r>
              <a:rPr lang="ko-KR" altLang="en-US" dirty="0" err="1"/>
              <a:t>고구마스낵</a:t>
            </a:r>
            <a:r>
              <a:rPr lang="en-US" altLang="ko-KR" dirty="0"/>
              <a:t>,</a:t>
            </a:r>
            <a:r>
              <a:rPr lang="ko-KR" altLang="en-US" dirty="0" err="1"/>
              <a:t>옥수수스낵</a:t>
            </a:r>
            <a:r>
              <a:rPr lang="en-US" altLang="ko-KR" dirty="0"/>
              <a:t>,</a:t>
            </a:r>
            <a:r>
              <a:rPr lang="ko-KR" altLang="en-US" dirty="0" err="1"/>
              <a:t>쌀스낵</a:t>
            </a:r>
            <a:r>
              <a:rPr lang="ko-KR" altLang="en-US" dirty="0"/>
              <a:t> </a:t>
            </a:r>
            <a:r>
              <a:rPr lang="en-US" altLang="ko-KR" dirty="0">
                <a:solidFill>
                  <a:srgbClr val="0070C0"/>
                </a:solidFill>
              </a:rPr>
              <a:t>1104-</a:t>
            </a:r>
            <a:r>
              <a:rPr lang="ko-KR" altLang="en-US" dirty="0">
                <a:solidFill>
                  <a:srgbClr val="0070C0"/>
                </a:solidFill>
              </a:rPr>
              <a:t>커피음료</a:t>
            </a:r>
            <a:r>
              <a:rPr lang="en-US" altLang="ko-KR" dirty="0">
                <a:solidFill>
                  <a:srgbClr val="0070C0"/>
                </a:solidFill>
              </a:rPr>
              <a:t>,1106-</a:t>
            </a:r>
            <a:r>
              <a:rPr lang="ko-KR" altLang="en-US" dirty="0">
                <a:solidFill>
                  <a:srgbClr val="0070C0"/>
                </a:solidFill>
              </a:rPr>
              <a:t>기능성음료</a:t>
            </a:r>
            <a:r>
              <a:rPr lang="en-US" altLang="ko-KR" dirty="0">
                <a:solidFill>
                  <a:srgbClr val="FF0000"/>
                </a:solidFill>
              </a:rPr>
              <a:t>,/1302-</a:t>
            </a:r>
            <a:r>
              <a:rPr lang="ko-KR" altLang="en-US" dirty="0" err="1">
                <a:solidFill>
                  <a:srgbClr val="FF0000"/>
                </a:solidFill>
              </a:rPr>
              <a:t>커피류</a:t>
            </a:r>
            <a:r>
              <a:rPr lang="en-US" altLang="ko-KR" dirty="0">
                <a:solidFill>
                  <a:srgbClr val="FF0000"/>
                </a:solidFill>
              </a:rPr>
              <a:t>,1301-</a:t>
            </a:r>
            <a:r>
              <a:rPr lang="ko-KR" altLang="en-US" dirty="0" err="1">
                <a:solidFill>
                  <a:srgbClr val="FF0000"/>
                </a:solidFill>
              </a:rPr>
              <a:t>병통조림</a:t>
            </a:r>
            <a:r>
              <a:rPr lang="en-US" altLang="ko-KR" dirty="0">
                <a:solidFill>
                  <a:srgbClr val="FF0000"/>
                </a:solidFill>
              </a:rPr>
              <a:t>,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B1620D22-E432-43D9-8CC7-62DBCD85AB0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03858" y="1710385"/>
            <a:ext cx="4572000" cy="409575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A6E5647F-EEBB-4DBE-906B-75B0A65A2B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7212" y="1834210"/>
            <a:ext cx="4714875" cy="4191000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796ED74F-96AE-4ED6-B9C6-AD12AC44A383}"/>
              </a:ext>
            </a:extLst>
          </p:cNvPr>
          <p:cNvSpPr/>
          <p:nvPr/>
        </p:nvSpPr>
        <p:spPr>
          <a:xfrm>
            <a:off x="1479483" y="2053753"/>
            <a:ext cx="1549467" cy="17509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9109DE8F-EFDF-49CC-93C6-B496C9E763BD}"/>
              </a:ext>
            </a:extLst>
          </p:cNvPr>
          <p:cNvSpPr/>
          <p:nvPr/>
        </p:nvSpPr>
        <p:spPr>
          <a:xfrm>
            <a:off x="1365182" y="3047504"/>
            <a:ext cx="1549467" cy="17509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052B57EB-FA7A-4A79-B6C1-B11A0EDD2670}"/>
              </a:ext>
            </a:extLst>
          </p:cNvPr>
          <p:cNvSpPr/>
          <p:nvPr/>
        </p:nvSpPr>
        <p:spPr>
          <a:xfrm>
            <a:off x="1450081" y="2287774"/>
            <a:ext cx="1549467" cy="175097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07383F6B-2F11-4125-813A-54AB02205D81}"/>
              </a:ext>
            </a:extLst>
          </p:cNvPr>
          <p:cNvSpPr/>
          <p:nvPr/>
        </p:nvSpPr>
        <p:spPr>
          <a:xfrm>
            <a:off x="6899208" y="1878656"/>
            <a:ext cx="1549467" cy="1750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5E38499-1DA1-4F0C-9BDF-9F3BEB4FD46E}"/>
              </a:ext>
            </a:extLst>
          </p:cNvPr>
          <p:cNvSpPr/>
          <p:nvPr/>
        </p:nvSpPr>
        <p:spPr>
          <a:xfrm>
            <a:off x="6899208" y="2295018"/>
            <a:ext cx="1549467" cy="175097"/>
          </a:xfrm>
          <a:prstGeom prst="rect">
            <a:avLst/>
          </a:prstGeom>
          <a:solidFill>
            <a:srgbClr val="FF00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5292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94C9CB-7A78-405D-964C-808C06C7992A}"/>
              </a:ext>
            </a:extLst>
          </p:cNvPr>
          <p:cNvSpPr txBox="1"/>
          <p:nvPr/>
        </p:nvSpPr>
        <p:spPr>
          <a:xfrm>
            <a:off x="337977" y="180700"/>
            <a:ext cx="672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부산 거주지역의 </a:t>
            </a:r>
            <a:r>
              <a:rPr lang="en-US" altLang="ko-KR" dirty="0"/>
              <a:t>C</a:t>
            </a:r>
            <a:r>
              <a:rPr lang="ko-KR" altLang="en-US" dirty="0"/>
              <a:t>제휴사 여성의 구매 상품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99C3CD8-017B-4589-A808-CF5C52C37F3C}"/>
              </a:ext>
            </a:extLst>
          </p:cNvPr>
          <p:cNvSpPr txBox="1"/>
          <p:nvPr/>
        </p:nvSpPr>
        <p:spPr>
          <a:xfrm>
            <a:off x="185650" y="545790"/>
            <a:ext cx="114493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15,1,5</a:t>
            </a:r>
          </a:p>
          <a:p>
            <a:r>
              <a:rPr lang="en-US" altLang="ko-KR" dirty="0"/>
              <a:t>1-</a:t>
            </a:r>
            <a:r>
              <a:rPr lang="ko-KR" altLang="en-US" dirty="0"/>
              <a:t>국산과일</a:t>
            </a:r>
            <a:r>
              <a:rPr lang="en-US" altLang="ko-KR" dirty="0"/>
              <a:t>,2-</a:t>
            </a:r>
            <a:r>
              <a:rPr lang="ko-KR" altLang="en-US" dirty="0"/>
              <a:t>일반미</a:t>
            </a:r>
            <a:r>
              <a:rPr lang="en-US" altLang="ko-KR" dirty="0"/>
              <a:t>,</a:t>
            </a:r>
            <a:r>
              <a:rPr lang="ko-KR" altLang="en-US" dirty="0"/>
              <a:t>양곡</a:t>
            </a:r>
            <a:r>
              <a:rPr lang="en-US" altLang="ko-KR" dirty="0"/>
              <a:t>,0501-</a:t>
            </a:r>
            <a:r>
              <a:rPr lang="ko-KR" altLang="en-US" dirty="0" err="1"/>
              <a:t>국내산우육</a:t>
            </a:r>
            <a:r>
              <a:rPr lang="en-US" altLang="ko-KR" dirty="0"/>
              <a:t>,0502-</a:t>
            </a:r>
            <a:r>
              <a:rPr lang="ko-KR" altLang="en-US" dirty="0" err="1"/>
              <a:t>국내산돈육</a:t>
            </a:r>
            <a:r>
              <a:rPr lang="en-US" altLang="ko-KR" dirty="0"/>
              <a:t>,1506-</a:t>
            </a:r>
            <a:r>
              <a:rPr lang="ko-KR" altLang="en-US" dirty="0"/>
              <a:t>초콜릿</a:t>
            </a:r>
            <a:r>
              <a:rPr lang="en-US" altLang="ko-KR" dirty="0"/>
              <a:t>,1503-</a:t>
            </a:r>
            <a:r>
              <a:rPr lang="ko-KR" altLang="en-US" dirty="0"/>
              <a:t>쿠키케이크</a:t>
            </a:r>
            <a:r>
              <a:rPr lang="en-US" altLang="ko-KR" dirty="0"/>
              <a:t>,1504-</a:t>
            </a:r>
            <a:r>
              <a:rPr lang="ko-KR" altLang="en-US" dirty="0" err="1"/>
              <a:t>고구마스낵</a:t>
            </a:r>
            <a:r>
              <a:rPr lang="en-US" altLang="ko-KR" dirty="0"/>
              <a:t>,</a:t>
            </a:r>
            <a:r>
              <a:rPr lang="ko-KR" altLang="en-US" dirty="0" err="1"/>
              <a:t>옥수수스낵</a:t>
            </a:r>
            <a:r>
              <a:rPr lang="en-US" altLang="ko-KR" dirty="0"/>
              <a:t>,</a:t>
            </a:r>
            <a:r>
              <a:rPr lang="ko-KR" altLang="en-US" dirty="0" err="1"/>
              <a:t>쌀스낵</a:t>
            </a:r>
            <a:endParaRPr lang="ko-KR" altLang="en-US" dirty="0">
              <a:solidFill>
                <a:srgbClr val="FF0000"/>
              </a:solidFill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25B09AC-8BE3-4132-9AEE-66B5DFF4A0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81037" y="1733550"/>
            <a:ext cx="4638675" cy="40767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FB3926CD-9BAB-4FF4-9B5C-AAFEA04D69D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76962" y="1695450"/>
            <a:ext cx="4448175" cy="4152900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4CBA04CF-6C0D-4BE4-A193-598B85A9182C}"/>
              </a:ext>
            </a:extLst>
          </p:cNvPr>
          <p:cNvSpPr/>
          <p:nvPr/>
        </p:nvSpPr>
        <p:spPr>
          <a:xfrm>
            <a:off x="1966842" y="1862785"/>
            <a:ext cx="852558" cy="17090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EC156C95-899D-4E2D-A4E7-F8983B2A79E0}"/>
              </a:ext>
            </a:extLst>
          </p:cNvPr>
          <p:cNvSpPr/>
          <p:nvPr/>
        </p:nvSpPr>
        <p:spPr>
          <a:xfrm>
            <a:off x="7415142" y="1862785"/>
            <a:ext cx="852558" cy="170909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947919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93ACB01-C5C7-4DB5-9D8D-4F154A4396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8746" y="1699624"/>
            <a:ext cx="4381500" cy="40957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0572683-CC59-4C6B-9313-08BA4B6CCE96}"/>
              </a:ext>
            </a:extLst>
          </p:cNvPr>
          <p:cNvSpPr txBox="1"/>
          <p:nvPr/>
        </p:nvSpPr>
        <p:spPr>
          <a:xfrm>
            <a:off x="636998" y="877960"/>
            <a:ext cx="236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여성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3AB4ACED-60B8-40D8-AD88-F3093BC054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699624"/>
            <a:ext cx="4324350" cy="40957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D53080F-401C-4767-97BB-5221390FB096}"/>
              </a:ext>
            </a:extLst>
          </p:cNvPr>
          <p:cNvSpPr txBox="1"/>
          <p:nvPr/>
        </p:nvSpPr>
        <p:spPr>
          <a:xfrm>
            <a:off x="6429910" y="1247292"/>
            <a:ext cx="236305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남녀 모두포함</a:t>
            </a:r>
          </a:p>
        </p:txBody>
      </p:sp>
    </p:spTree>
    <p:extLst>
      <p:ext uri="{BB962C8B-B14F-4D97-AF65-F5344CB8AC3E}">
        <p14:creationId xmlns:p14="http://schemas.microsoft.com/office/powerpoint/2010/main" val="27155707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1D4F35-AD59-4634-ABC0-F01FE26C5BA3}"/>
              </a:ext>
            </a:extLst>
          </p:cNvPr>
          <p:cNvSpPr txBox="1"/>
          <p:nvPr/>
        </p:nvSpPr>
        <p:spPr>
          <a:xfrm>
            <a:off x="473725" y="222957"/>
            <a:ext cx="394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2014-&gt;2015 0101</a:t>
            </a:r>
            <a:r>
              <a:rPr lang="ko-KR" altLang="en-US" dirty="0"/>
              <a:t>증감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F46B442-26C7-415E-88BF-6ACC0F70410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9262" y="815937"/>
            <a:ext cx="2790825" cy="2152650"/>
          </a:xfrm>
          <a:prstGeom prst="rect">
            <a:avLst/>
          </a:prstGeom>
        </p:spPr>
      </p:pic>
      <p:pic>
        <p:nvPicPr>
          <p:cNvPr id="14" name="그림 13">
            <a:extLst>
              <a:ext uri="{FF2B5EF4-FFF2-40B4-BE49-F238E27FC236}">
                <a16:creationId xmlns:a16="http://schemas.microsoft.com/office/drawing/2014/main" id="{D8C727A0-5A2D-4A64-BA36-28C60B2B1F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9525" y="815937"/>
            <a:ext cx="2724150" cy="2238375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3D43554B-E5DE-40BB-A10D-D8F5C15F1A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81111" y="815937"/>
            <a:ext cx="3543300" cy="2190750"/>
          </a:xfrm>
          <a:prstGeom prst="rect">
            <a:avLst/>
          </a:prstGeom>
        </p:spPr>
      </p:pic>
      <p:pic>
        <p:nvPicPr>
          <p:cNvPr id="18" name="그림 17">
            <a:extLst>
              <a:ext uri="{FF2B5EF4-FFF2-40B4-BE49-F238E27FC236}">
                <a16:creationId xmlns:a16="http://schemas.microsoft.com/office/drawing/2014/main" id="{9C4CCC68-9FE1-4E39-9AD4-35F517653A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16525" y="3803689"/>
            <a:ext cx="5287123" cy="2664705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460E54EC-19D4-4FE9-A95F-F7DD78F3E0E1}"/>
              </a:ext>
            </a:extLst>
          </p:cNvPr>
          <p:cNvSpPr txBox="1"/>
          <p:nvPr/>
        </p:nvSpPr>
        <p:spPr>
          <a:xfrm>
            <a:off x="670193" y="3227521"/>
            <a:ext cx="394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2014-&gt;2015 0502</a:t>
            </a:r>
            <a:r>
              <a:rPr lang="ko-KR" altLang="en-US" dirty="0"/>
              <a:t>증감</a:t>
            </a:r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CAFBC07E-C820-499D-BBC6-2FCC44C4307C}"/>
              </a:ext>
            </a:extLst>
          </p:cNvPr>
          <p:cNvSpPr/>
          <p:nvPr/>
        </p:nvSpPr>
        <p:spPr>
          <a:xfrm>
            <a:off x="9496540" y="1055648"/>
            <a:ext cx="727113" cy="36933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B8B0897B-BD98-47B6-868E-5275CA2CDE12}"/>
              </a:ext>
            </a:extLst>
          </p:cNvPr>
          <p:cNvSpPr/>
          <p:nvPr/>
        </p:nvSpPr>
        <p:spPr>
          <a:xfrm>
            <a:off x="9597298" y="1707596"/>
            <a:ext cx="727113" cy="27544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52060196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991D4F35-AD59-4634-ABC0-F01FE26C5BA3}"/>
              </a:ext>
            </a:extLst>
          </p:cNvPr>
          <p:cNvSpPr txBox="1"/>
          <p:nvPr/>
        </p:nvSpPr>
        <p:spPr>
          <a:xfrm>
            <a:off x="473725" y="222957"/>
            <a:ext cx="394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2014-&gt;2015 0701</a:t>
            </a:r>
            <a:r>
              <a:rPr lang="ko-KR" altLang="en-US" dirty="0"/>
              <a:t>증감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460E54EC-19D4-4FE9-A95F-F7DD78F3E0E1}"/>
              </a:ext>
            </a:extLst>
          </p:cNvPr>
          <p:cNvSpPr txBox="1"/>
          <p:nvPr/>
        </p:nvSpPr>
        <p:spPr>
          <a:xfrm>
            <a:off x="670193" y="3227521"/>
            <a:ext cx="394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2014-&gt;2015 1501</a:t>
            </a:r>
            <a:r>
              <a:rPr lang="ko-KR" altLang="en-US" dirty="0"/>
              <a:t>증감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26B68D1-A030-4CCB-88EE-4A4156769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6585" y="748838"/>
            <a:ext cx="5467350" cy="2238375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81C83424-51B1-4397-9A60-7319E0BFD6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585" y="3956512"/>
            <a:ext cx="5610225" cy="21526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B3FD3111-D41E-4927-908E-1515886BF1F4}"/>
              </a:ext>
            </a:extLst>
          </p:cNvPr>
          <p:cNvSpPr/>
          <p:nvPr/>
        </p:nvSpPr>
        <p:spPr>
          <a:xfrm>
            <a:off x="5100810" y="1868025"/>
            <a:ext cx="418641" cy="93025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2B3F9892-443F-4E9B-A10E-4D37570A5E77}"/>
              </a:ext>
            </a:extLst>
          </p:cNvPr>
          <p:cNvSpPr/>
          <p:nvPr/>
        </p:nvSpPr>
        <p:spPr>
          <a:xfrm flipV="1">
            <a:off x="5032872" y="1266885"/>
            <a:ext cx="554515" cy="23298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A8FA1804-F15F-4D52-A114-B5A9754E38E6}"/>
              </a:ext>
            </a:extLst>
          </p:cNvPr>
          <p:cNvSpPr/>
          <p:nvPr/>
        </p:nvSpPr>
        <p:spPr>
          <a:xfrm flipV="1">
            <a:off x="5170238" y="4063333"/>
            <a:ext cx="554515" cy="23298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ED4175D0-C2F4-4FC8-8971-FD8355FDA27F}"/>
              </a:ext>
            </a:extLst>
          </p:cNvPr>
          <p:cNvSpPr/>
          <p:nvPr/>
        </p:nvSpPr>
        <p:spPr>
          <a:xfrm flipV="1">
            <a:off x="5170237" y="5057726"/>
            <a:ext cx="554515" cy="23298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E443339-8B11-4811-8D77-37D1C6761D1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0302" y="1554812"/>
            <a:ext cx="4524375" cy="37147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95341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:a16="http://schemas.microsoft.com/office/drawing/2014/main" id="{E9F194F7-A507-4A56-9700-08C1EAAC775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7498" y="1602580"/>
            <a:ext cx="3768968" cy="4443601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850E28B-4AEF-4F3A-9371-71E0CAF0BD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05629" y="1602580"/>
            <a:ext cx="4371975" cy="425113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738156-23EC-49BB-883B-53150A893743}"/>
              </a:ext>
            </a:extLst>
          </p:cNvPr>
          <p:cNvSpPr/>
          <p:nvPr/>
        </p:nvSpPr>
        <p:spPr>
          <a:xfrm>
            <a:off x="1885850" y="1812004"/>
            <a:ext cx="1009750" cy="105502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0D391-7192-4F92-A3AD-59302033ED75}"/>
              </a:ext>
            </a:extLst>
          </p:cNvPr>
          <p:cNvSpPr txBox="1"/>
          <p:nvPr/>
        </p:nvSpPr>
        <p:spPr>
          <a:xfrm>
            <a:off x="781050" y="618156"/>
            <a:ext cx="1022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1,4,8</a:t>
            </a:r>
          </a:p>
          <a:p>
            <a:r>
              <a:rPr lang="en-US" altLang="ko-KR" dirty="0"/>
              <a:t>1-0101</a:t>
            </a:r>
            <a:r>
              <a:rPr lang="ko-KR" altLang="en-US" dirty="0" err="1"/>
              <a:t>베이식케어</a:t>
            </a:r>
            <a:r>
              <a:rPr lang="en-US" altLang="ko-KR" dirty="0"/>
              <a:t>(</a:t>
            </a:r>
            <a:r>
              <a:rPr lang="ko-KR" altLang="en-US" dirty="0"/>
              <a:t>스킨</a:t>
            </a:r>
            <a:r>
              <a:rPr lang="en-US" altLang="ko-KR" dirty="0"/>
              <a:t>/</a:t>
            </a:r>
            <a:r>
              <a:rPr lang="ko-KR" altLang="en-US" dirty="0"/>
              <a:t>토너</a:t>
            </a:r>
            <a:r>
              <a:rPr lang="en-US" altLang="ko-KR" dirty="0"/>
              <a:t>),0103-</a:t>
            </a:r>
            <a:r>
              <a:rPr lang="ko-KR" altLang="en-US" dirty="0"/>
              <a:t>클렌징 </a:t>
            </a:r>
            <a:r>
              <a:rPr lang="en-US" altLang="ko-KR" dirty="0"/>
              <a:t>4-</a:t>
            </a:r>
            <a:r>
              <a:rPr lang="ko-KR" altLang="en-US" dirty="0"/>
              <a:t>과자</a:t>
            </a:r>
            <a:r>
              <a:rPr lang="en-US" altLang="ko-KR" dirty="0"/>
              <a:t>,8-</a:t>
            </a:r>
            <a:r>
              <a:rPr lang="ko-KR" altLang="en-US" dirty="0"/>
              <a:t>아이메이크업 </a:t>
            </a:r>
            <a:r>
              <a:rPr lang="en-US" altLang="ko-KR" dirty="0"/>
              <a:t>=&gt;</a:t>
            </a:r>
            <a:r>
              <a:rPr lang="ko-KR" altLang="en-US" dirty="0" err="1"/>
              <a:t>롭스추정</a:t>
            </a:r>
            <a:r>
              <a:rPr lang="en-US" altLang="ko-KR" dirty="0"/>
              <a:t>(20</a:t>
            </a:r>
            <a:r>
              <a:rPr lang="ko-KR" altLang="en-US" dirty="0"/>
              <a:t>대 이용률 높다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EA6CB8-E98C-4B63-9F9B-91271C7B9CB0}"/>
              </a:ext>
            </a:extLst>
          </p:cNvPr>
          <p:cNvSpPr/>
          <p:nvPr/>
        </p:nvSpPr>
        <p:spPr>
          <a:xfrm>
            <a:off x="7556433" y="1735780"/>
            <a:ext cx="1235142" cy="140746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4143E-D1B8-40C9-B053-9CEDFA507F32}"/>
              </a:ext>
            </a:extLst>
          </p:cNvPr>
          <p:cNvSpPr txBox="1"/>
          <p:nvPr/>
        </p:nvSpPr>
        <p:spPr>
          <a:xfrm>
            <a:off x="423702" y="133989"/>
            <a:ext cx="672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서울 거주지역의 </a:t>
            </a:r>
            <a:r>
              <a:rPr lang="en-US" altLang="ko-KR" dirty="0"/>
              <a:t>D</a:t>
            </a:r>
            <a:r>
              <a:rPr lang="ko-KR" altLang="en-US" dirty="0"/>
              <a:t>제휴사 여성의 구매 상품</a:t>
            </a:r>
          </a:p>
        </p:txBody>
      </p:sp>
    </p:spTree>
    <p:extLst>
      <p:ext uri="{BB962C8B-B14F-4D97-AF65-F5344CB8AC3E}">
        <p14:creationId xmlns:p14="http://schemas.microsoft.com/office/powerpoint/2010/main" val="126624628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ABA9F09C-9B6D-4A20-8516-9A340EF4A7C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10325" y="1735781"/>
            <a:ext cx="4457700" cy="413385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077DD3E9-3763-4105-B07F-57F3E0E5FE0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975" y="1735781"/>
            <a:ext cx="4400550" cy="420052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7738156-23EC-49BB-883B-53150A893743}"/>
              </a:ext>
            </a:extLst>
          </p:cNvPr>
          <p:cNvSpPr/>
          <p:nvPr/>
        </p:nvSpPr>
        <p:spPr>
          <a:xfrm>
            <a:off x="2133500" y="1926304"/>
            <a:ext cx="1009750" cy="108359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E0D391-7192-4F92-A3AD-59302033ED75}"/>
              </a:ext>
            </a:extLst>
          </p:cNvPr>
          <p:cNvSpPr txBox="1"/>
          <p:nvPr/>
        </p:nvSpPr>
        <p:spPr>
          <a:xfrm>
            <a:off x="781050" y="618156"/>
            <a:ext cx="102298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1,4,8</a:t>
            </a:r>
          </a:p>
          <a:p>
            <a:r>
              <a:rPr lang="en-US" altLang="ko-KR" dirty="0"/>
              <a:t>1-0101</a:t>
            </a:r>
            <a:r>
              <a:rPr lang="ko-KR" altLang="en-US" dirty="0" err="1"/>
              <a:t>베이식케어</a:t>
            </a:r>
            <a:r>
              <a:rPr lang="en-US" altLang="ko-KR" dirty="0"/>
              <a:t>(</a:t>
            </a:r>
            <a:r>
              <a:rPr lang="ko-KR" altLang="en-US" dirty="0"/>
              <a:t>스킨</a:t>
            </a:r>
            <a:r>
              <a:rPr lang="en-US" altLang="ko-KR" dirty="0"/>
              <a:t>/</a:t>
            </a:r>
            <a:r>
              <a:rPr lang="ko-KR" altLang="en-US" dirty="0"/>
              <a:t>토너</a:t>
            </a:r>
            <a:r>
              <a:rPr lang="en-US" altLang="ko-KR" dirty="0"/>
              <a:t>),0103-</a:t>
            </a:r>
            <a:r>
              <a:rPr lang="ko-KR" altLang="en-US" dirty="0"/>
              <a:t>클렌징 </a:t>
            </a:r>
            <a:r>
              <a:rPr lang="en-US" altLang="ko-KR" dirty="0"/>
              <a:t>4-</a:t>
            </a:r>
            <a:r>
              <a:rPr lang="ko-KR" altLang="en-US" dirty="0"/>
              <a:t>과자</a:t>
            </a:r>
            <a:r>
              <a:rPr lang="en-US" altLang="ko-KR" dirty="0"/>
              <a:t>,8-</a:t>
            </a:r>
            <a:r>
              <a:rPr lang="ko-KR" altLang="en-US" dirty="0"/>
              <a:t>아이메이크업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4143E-D1B8-40C9-B053-9CEDFA507F32}"/>
              </a:ext>
            </a:extLst>
          </p:cNvPr>
          <p:cNvSpPr txBox="1"/>
          <p:nvPr/>
        </p:nvSpPr>
        <p:spPr>
          <a:xfrm>
            <a:off x="423702" y="133989"/>
            <a:ext cx="672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경기 거주지역의 </a:t>
            </a:r>
            <a:r>
              <a:rPr lang="en-US" altLang="ko-KR" dirty="0"/>
              <a:t>D</a:t>
            </a:r>
            <a:r>
              <a:rPr lang="ko-KR" altLang="en-US" dirty="0"/>
              <a:t>제휴사 여성의 구매 상품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23B6C426-ECB2-4FBB-8BB4-B79A20B2CD3B}"/>
              </a:ext>
            </a:extLst>
          </p:cNvPr>
          <p:cNvSpPr/>
          <p:nvPr/>
        </p:nvSpPr>
        <p:spPr>
          <a:xfrm>
            <a:off x="7629425" y="1926304"/>
            <a:ext cx="1009750" cy="1083596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2430872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75EEF09C-BD1F-4900-84C1-EFBCD9590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1750" y="1541247"/>
            <a:ext cx="4448175" cy="41148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05E0D391-7192-4F92-A3AD-59302033ED75}"/>
              </a:ext>
            </a:extLst>
          </p:cNvPr>
          <p:cNvSpPr txBox="1"/>
          <p:nvPr/>
        </p:nvSpPr>
        <p:spPr>
          <a:xfrm>
            <a:off x="781050" y="618156"/>
            <a:ext cx="1022985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1,4,8</a:t>
            </a:r>
          </a:p>
          <a:p>
            <a:r>
              <a:rPr lang="en-US" altLang="ko-KR" dirty="0"/>
              <a:t>1-0101</a:t>
            </a:r>
            <a:r>
              <a:rPr lang="ko-KR" altLang="en-US" dirty="0" err="1"/>
              <a:t>베이식케어</a:t>
            </a:r>
            <a:r>
              <a:rPr lang="en-US" altLang="ko-KR" dirty="0"/>
              <a:t>(</a:t>
            </a:r>
            <a:r>
              <a:rPr lang="ko-KR" altLang="en-US" dirty="0"/>
              <a:t>스킨</a:t>
            </a:r>
            <a:r>
              <a:rPr lang="en-US" altLang="ko-KR" dirty="0"/>
              <a:t>/</a:t>
            </a:r>
            <a:r>
              <a:rPr lang="ko-KR" altLang="en-US" dirty="0"/>
              <a:t>토너</a:t>
            </a:r>
            <a:r>
              <a:rPr lang="en-US" altLang="ko-KR" dirty="0"/>
              <a:t>),0103-</a:t>
            </a:r>
            <a:r>
              <a:rPr lang="ko-KR" altLang="en-US" dirty="0"/>
              <a:t>클렌징 </a:t>
            </a:r>
            <a:r>
              <a:rPr lang="en-US" altLang="ko-KR" dirty="0"/>
              <a:t>4-</a:t>
            </a:r>
            <a:r>
              <a:rPr lang="ko-KR" altLang="en-US" dirty="0"/>
              <a:t>과자</a:t>
            </a:r>
            <a:r>
              <a:rPr lang="en-US" altLang="ko-KR" dirty="0"/>
              <a:t>,8-</a:t>
            </a:r>
            <a:r>
              <a:rPr lang="ko-KR" altLang="en-US" dirty="0"/>
              <a:t>아이메이크업</a:t>
            </a:r>
            <a:endParaRPr lang="en-US" altLang="ko-KR" dirty="0"/>
          </a:p>
          <a:p>
            <a:r>
              <a:rPr lang="en-US" altLang="ko-KR" dirty="0">
                <a:solidFill>
                  <a:srgbClr val="0070C0"/>
                </a:solidFill>
              </a:rPr>
              <a:t>0502-</a:t>
            </a:r>
            <a:r>
              <a:rPr lang="ko-KR" altLang="en-US" dirty="0" err="1">
                <a:solidFill>
                  <a:srgbClr val="0070C0"/>
                </a:solidFill>
              </a:rPr>
              <a:t>차량용방향제</a:t>
            </a:r>
            <a:r>
              <a:rPr lang="en-US" altLang="ko-KR" dirty="0">
                <a:solidFill>
                  <a:srgbClr val="0070C0"/>
                </a:solidFill>
              </a:rPr>
              <a:t>,0607-</a:t>
            </a:r>
            <a:r>
              <a:rPr lang="ko-KR" altLang="en-US" dirty="0">
                <a:solidFill>
                  <a:srgbClr val="0070C0"/>
                </a:solidFill>
              </a:rPr>
              <a:t>여행용품</a:t>
            </a:r>
            <a:r>
              <a:rPr lang="en-US" altLang="ko-KR" dirty="0">
                <a:solidFill>
                  <a:srgbClr val="0070C0"/>
                </a:solidFill>
              </a:rPr>
              <a:t>,0701-</a:t>
            </a:r>
            <a:r>
              <a:rPr lang="ko-KR" altLang="en-US" dirty="0" err="1">
                <a:solidFill>
                  <a:srgbClr val="0070C0"/>
                </a:solidFill>
              </a:rPr>
              <a:t>여성향수</a:t>
            </a:r>
            <a:r>
              <a:rPr lang="en-US" altLang="ko-KR" dirty="0">
                <a:solidFill>
                  <a:srgbClr val="0070C0"/>
                </a:solidFill>
              </a:rPr>
              <a:t>(2015</a:t>
            </a:r>
            <a:r>
              <a:rPr lang="ko-KR" altLang="en-US" dirty="0">
                <a:solidFill>
                  <a:srgbClr val="0070C0"/>
                </a:solidFill>
              </a:rPr>
              <a:t>년 사라짐</a:t>
            </a:r>
            <a:r>
              <a:rPr lang="en-US" altLang="ko-KR" dirty="0">
                <a:solidFill>
                  <a:srgbClr val="0070C0"/>
                </a:solidFill>
              </a:rPr>
              <a:t>)</a:t>
            </a:r>
            <a:endParaRPr lang="ko-KR" altLang="en-US" dirty="0">
              <a:solidFill>
                <a:srgbClr val="0070C0"/>
              </a:solidFill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30EA6CB8-E98C-4B63-9F9B-91271C7B9CB0}"/>
              </a:ext>
            </a:extLst>
          </p:cNvPr>
          <p:cNvSpPr/>
          <p:nvPr/>
        </p:nvSpPr>
        <p:spPr>
          <a:xfrm>
            <a:off x="7499283" y="1726256"/>
            <a:ext cx="1054167" cy="1455094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DB4143E-D1B8-40C9-B053-9CEDFA507F32}"/>
              </a:ext>
            </a:extLst>
          </p:cNvPr>
          <p:cNvSpPr txBox="1"/>
          <p:nvPr/>
        </p:nvSpPr>
        <p:spPr>
          <a:xfrm>
            <a:off x="423702" y="133989"/>
            <a:ext cx="67200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2014-5 )</a:t>
            </a:r>
            <a:r>
              <a:rPr lang="ko-KR" altLang="en-US" dirty="0"/>
              <a:t>부산 거주지역의 </a:t>
            </a:r>
            <a:r>
              <a:rPr lang="en-US" altLang="ko-KR" dirty="0"/>
              <a:t>D</a:t>
            </a:r>
            <a:r>
              <a:rPr lang="ko-KR" altLang="en-US" dirty="0"/>
              <a:t>제휴사 여성의 구매 상품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BC76A4-FABC-4145-9FA2-B0A6CD53E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88933" y="1597963"/>
            <a:ext cx="4442791" cy="4114800"/>
          </a:xfrm>
          <a:prstGeom prst="rect">
            <a:avLst/>
          </a:prstGeom>
        </p:spPr>
      </p:pic>
      <p:sp>
        <p:nvSpPr>
          <p:cNvPr id="14" name="직사각형 13">
            <a:extLst>
              <a:ext uri="{FF2B5EF4-FFF2-40B4-BE49-F238E27FC236}">
                <a16:creationId xmlns:a16="http://schemas.microsoft.com/office/drawing/2014/main" id="{3C98DA79-FA0E-43A8-801D-19077E81B0BF}"/>
              </a:ext>
            </a:extLst>
          </p:cNvPr>
          <p:cNvSpPr/>
          <p:nvPr/>
        </p:nvSpPr>
        <p:spPr>
          <a:xfrm>
            <a:off x="2260533" y="2901478"/>
            <a:ext cx="2187641" cy="641822"/>
          </a:xfrm>
          <a:prstGeom prst="rect">
            <a:avLst/>
          </a:prstGeom>
          <a:solidFill>
            <a:srgbClr val="00B0F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28035500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BB65B4A-5040-431B-84EF-B76DFBCA35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2370" y="731130"/>
            <a:ext cx="4972050" cy="226695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C0C298E-E6AD-4CE9-8E09-60C405C8063B}"/>
              </a:ext>
            </a:extLst>
          </p:cNvPr>
          <p:cNvSpPr txBox="1"/>
          <p:nvPr/>
        </p:nvSpPr>
        <p:spPr>
          <a:xfrm>
            <a:off x="473725" y="222957"/>
            <a:ext cx="394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2014-&gt;2015 0101</a:t>
            </a:r>
            <a:r>
              <a:rPr lang="ko-KR" altLang="en-US" dirty="0"/>
              <a:t>증감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59C691-8626-4C09-A7DF-8700BA9BE9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7620" y="3616631"/>
            <a:ext cx="4781550" cy="211455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E0F851-48DD-4A2D-AB2B-F4DA4801916B}"/>
              </a:ext>
            </a:extLst>
          </p:cNvPr>
          <p:cNvSpPr txBox="1"/>
          <p:nvPr/>
        </p:nvSpPr>
        <p:spPr>
          <a:xfrm>
            <a:off x="670193" y="3227521"/>
            <a:ext cx="394403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2014-&gt;2015 0401</a:t>
            </a:r>
            <a:r>
              <a:rPr lang="ko-KR" altLang="en-US" dirty="0"/>
              <a:t>증감</a:t>
            </a:r>
          </a:p>
        </p:txBody>
      </p:sp>
    </p:spTree>
    <p:extLst>
      <p:ext uri="{BB962C8B-B14F-4D97-AF65-F5344CB8AC3E}">
        <p14:creationId xmlns:p14="http://schemas.microsoft.com/office/powerpoint/2010/main" val="196813166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CE94B88-159C-4A6E-B190-236535D77A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78306"/>
            <a:ext cx="5636176" cy="375498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0C1410D-E558-4C77-AD1B-1AE10BF92AAE}"/>
              </a:ext>
            </a:extLst>
          </p:cNvPr>
          <p:cNvSpPr txBox="1"/>
          <p:nvPr/>
        </p:nvSpPr>
        <p:spPr>
          <a:xfrm>
            <a:off x="297574" y="96275"/>
            <a:ext cx="35757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</a:t>
            </a:r>
            <a:r>
              <a:rPr lang="ko-KR" altLang="en-US" dirty="0"/>
              <a:t>년 여성 멤버십 가입 비율 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132AE3F2-39E5-4739-B711-3440F76EEC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5671" y="1185837"/>
            <a:ext cx="6516329" cy="375499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76967D-CA35-4A6C-AEA3-3460CDD8A8BE}"/>
              </a:ext>
            </a:extLst>
          </p:cNvPr>
          <p:cNvSpPr txBox="1"/>
          <p:nvPr/>
        </p:nvSpPr>
        <p:spPr>
          <a:xfrm>
            <a:off x="6096000" y="189783"/>
            <a:ext cx="36576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r>
              <a:rPr lang="ko-KR" altLang="en-US" dirty="0"/>
              <a:t>년 여성 멤버십 가입 비율</a:t>
            </a:r>
          </a:p>
        </p:txBody>
      </p:sp>
    </p:spTree>
    <p:extLst>
      <p:ext uri="{BB962C8B-B14F-4D97-AF65-F5344CB8AC3E}">
        <p14:creationId xmlns:p14="http://schemas.microsoft.com/office/powerpoint/2010/main" val="25088829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2DD5376-8075-42F5-A025-8B5A283636A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1514" y="1371091"/>
            <a:ext cx="2800350" cy="2658599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24545D2-2B13-4D2C-A684-5CD3EA5FAB2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17466" y="1371090"/>
            <a:ext cx="2857500" cy="26585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611BDF34-B34A-4EFE-B96C-756365EE4C7F}"/>
              </a:ext>
            </a:extLst>
          </p:cNvPr>
          <p:cNvSpPr txBox="1"/>
          <p:nvPr/>
        </p:nvSpPr>
        <p:spPr>
          <a:xfrm>
            <a:off x="1099335" y="359596"/>
            <a:ext cx="375006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연령대 별 데이터 분포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924FDAD-7932-460E-8CAE-E32D5ABCD2F3}"/>
              </a:ext>
            </a:extLst>
          </p:cNvPr>
          <p:cNvSpPr/>
          <p:nvPr/>
        </p:nvSpPr>
        <p:spPr>
          <a:xfrm>
            <a:off x="760288" y="1371091"/>
            <a:ext cx="2527442" cy="18181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8959C82D-0787-4775-B557-4A25501474E8}"/>
              </a:ext>
            </a:extLst>
          </p:cNvPr>
          <p:cNvSpPr/>
          <p:nvPr/>
        </p:nvSpPr>
        <p:spPr>
          <a:xfrm>
            <a:off x="4017838" y="1371091"/>
            <a:ext cx="2457128" cy="1818180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4856109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4506B20A-2DB8-471E-AB94-C81F339B96FB}"/>
              </a:ext>
            </a:extLst>
          </p:cNvPr>
          <p:cNvSpPr txBox="1"/>
          <p:nvPr/>
        </p:nvSpPr>
        <p:spPr>
          <a:xfrm>
            <a:off x="636998" y="431515"/>
            <a:ext cx="25377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상위거주지역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8D61461E-0833-49AD-825B-9ADC2939D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9465" y="1035335"/>
            <a:ext cx="3390900" cy="5391150"/>
          </a:xfrm>
          <a:prstGeom prst="rect">
            <a:avLst/>
          </a:prstGeom>
        </p:spPr>
      </p:pic>
      <p:sp>
        <p:nvSpPr>
          <p:cNvPr id="9" name="직사각형 8">
            <a:extLst>
              <a:ext uri="{FF2B5EF4-FFF2-40B4-BE49-F238E27FC236}">
                <a16:creationId xmlns:a16="http://schemas.microsoft.com/office/drawing/2014/main" id="{87FFDA80-40E9-42A1-8B02-F95948379164}"/>
              </a:ext>
            </a:extLst>
          </p:cNvPr>
          <p:cNvSpPr/>
          <p:nvPr/>
        </p:nvSpPr>
        <p:spPr>
          <a:xfrm>
            <a:off x="1695663" y="1171254"/>
            <a:ext cx="2424701" cy="1181528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00049BD8-3CD1-4766-A50B-7FDA9C575F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46142" y="1035335"/>
            <a:ext cx="3505200" cy="54006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5388340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F08CA97D-928B-4C36-80FD-08D806F9F0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3028" y="893314"/>
            <a:ext cx="7736442" cy="53097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11D8CFD-EA77-4C88-9CB9-ADE462076505}"/>
              </a:ext>
            </a:extLst>
          </p:cNvPr>
          <p:cNvSpPr txBox="1"/>
          <p:nvPr/>
        </p:nvSpPr>
        <p:spPr>
          <a:xfrm>
            <a:off x="863028" y="349321"/>
            <a:ext cx="485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제휴사별 이용횟수</a:t>
            </a:r>
            <a:r>
              <a:rPr lang="en-US" altLang="ko-KR" dirty="0"/>
              <a:t>, </a:t>
            </a:r>
            <a:r>
              <a:rPr lang="ko-KR" altLang="en-US" dirty="0"/>
              <a:t>총 구매액</a:t>
            </a:r>
          </a:p>
        </p:txBody>
      </p:sp>
    </p:spTree>
    <p:extLst>
      <p:ext uri="{BB962C8B-B14F-4D97-AF65-F5344CB8AC3E}">
        <p14:creationId xmlns:p14="http://schemas.microsoft.com/office/powerpoint/2010/main" val="59169070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11D8CFD-EA77-4C88-9CB9-ADE462076505}"/>
              </a:ext>
            </a:extLst>
          </p:cNvPr>
          <p:cNvSpPr txBox="1"/>
          <p:nvPr/>
        </p:nvSpPr>
        <p:spPr>
          <a:xfrm>
            <a:off x="863028" y="349321"/>
            <a:ext cx="48596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/>
              <a:t>제휴사별 이용횟수</a:t>
            </a:r>
            <a:r>
              <a:rPr lang="en-US" altLang="ko-KR" dirty="0"/>
              <a:t>, </a:t>
            </a:r>
            <a:r>
              <a:rPr lang="ko-KR" altLang="en-US" dirty="0"/>
              <a:t>총 구매액</a:t>
            </a:r>
          </a:p>
        </p:txBody>
      </p:sp>
      <p:pic>
        <p:nvPicPr>
          <p:cNvPr id="2052" name="Picture 4">
            <a:extLst>
              <a:ext uri="{FF2B5EF4-FFF2-40B4-BE49-F238E27FC236}">
                <a16:creationId xmlns:a16="http://schemas.microsoft.com/office/drawing/2014/main" id="{C7184BD5-3505-4E84-85EE-811FA86851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563" y="955497"/>
            <a:ext cx="8902076" cy="54242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DACC434B-746F-45D1-8166-CFDE6DC4A643}"/>
              </a:ext>
            </a:extLst>
          </p:cNvPr>
          <p:cNvSpPr/>
          <p:nvPr/>
        </p:nvSpPr>
        <p:spPr>
          <a:xfrm>
            <a:off x="986317" y="4376791"/>
            <a:ext cx="5876819" cy="647272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4549488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77536-9B21-46B7-85D5-7C164C87FE0F}"/>
              </a:ext>
            </a:extLst>
          </p:cNvPr>
          <p:cNvSpPr txBox="1"/>
          <p:nvPr/>
        </p:nvSpPr>
        <p:spPr>
          <a:xfrm>
            <a:off x="7617413" y="421240"/>
            <a:ext cx="389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연령대 별로 </a:t>
            </a:r>
            <a:r>
              <a:rPr lang="en-US" altLang="ko-KR" dirty="0"/>
              <a:t>2014</a:t>
            </a:r>
            <a:r>
              <a:rPr lang="ko-KR" altLang="en-US" dirty="0"/>
              <a:t>년 대비 </a:t>
            </a:r>
            <a:r>
              <a:rPr lang="en-US" altLang="ko-KR" dirty="0"/>
              <a:t>2015</a:t>
            </a:r>
            <a:r>
              <a:rPr lang="ko-KR" altLang="en-US" dirty="0"/>
              <a:t>년 총구매액 평균 구매액 변화 추이</a:t>
            </a:r>
          </a:p>
        </p:txBody>
      </p:sp>
      <p:pic>
        <p:nvPicPr>
          <p:cNvPr id="5" name="Picture 2">
            <a:extLst>
              <a:ext uri="{FF2B5EF4-FFF2-40B4-BE49-F238E27FC236}">
                <a16:creationId xmlns:a16="http://schemas.microsoft.com/office/drawing/2014/main" id="{B489BC00-4ABD-4460-8702-3452502E07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16" y="263043"/>
            <a:ext cx="5822860" cy="636122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2BA79BF8-3EF5-4F89-9A85-A95ED9032D8D}"/>
              </a:ext>
            </a:extLst>
          </p:cNvPr>
          <p:cNvSpPr/>
          <p:nvPr/>
        </p:nvSpPr>
        <p:spPr>
          <a:xfrm>
            <a:off x="595900" y="5668766"/>
            <a:ext cx="5500099" cy="1952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56CA02DE-04A9-4969-B8B9-DADD81A51532}"/>
              </a:ext>
            </a:extLst>
          </p:cNvPr>
          <p:cNvSpPr/>
          <p:nvPr/>
        </p:nvSpPr>
        <p:spPr>
          <a:xfrm>
            <a:off x="610895" y="5342562"/>
            <a:ext cx="5500099" cy="195209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829155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848D7E0D-B22F-46EB-87A3-05800161BA5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115" y="201008"/>
            <a:ext cx="10180299" cy="61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54537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77536-9B21-46B7-85D5-7C164C87FE0F}"/>
              </a:ext>
            </a:extLst>
          </p:cNvPr>
          <p:cNvSpPr txBox="1"/>
          <p:nvPr/>
        </p:nvSpPr>
        <p:spPr>
          <a:xfrm>
            <a:off x="7617413" y="421240"/>
            <a:ext cx="389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연령대 별로 </a:t>
            </a:r>
            <a:r>
              <a:rPr lang="en-US" altLang="ko-KR" dirty="0"/>
              <a:t>2014</a:t>
            </a:r>
            <a:r>
              <a:rPr lang="ko-KR" altLang="en-US" dirty="0"/>
              <a:t>년 대비 </a:t>
            </a:r>
            <a:r>
              <a:rPr lang="en-US" altLang="ko-KR" dirty="0"/>
              <a:t>2015</a:t>
            </a:r>
            <a:r>
              <a:rPr lang="ko-KR" altLang="en-US" dirty="0"/>
              <a:t>년 총구매액 평균 구매액 변화 추이</a:t>
            </a:r>
          </a:p>
        </p:txBody>
      </p:sp>
      <p:pic>
        <p:nvPicPr>
          <p:cNvPr id="7170" name="Picture 2">
            <a:extLst>
              <a:ext uri="{FF2B5EF4-FFF2-40B4-BE49-F238E27FC236}">
                <a16:creationId xmlns:a16="http://schemas.microsoft.com/office/drawing/2014/main" id="{964CF0C0-1F1C-4152-8AA9-75F71A3A12D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0525" y="66675"/>
            <a:ext cx="5705475" cy="67913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6587596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7C6581C-5BDD-4819-B2A5-8EE1A0E185E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9032" y="755471"/>
            <a:ext cx="8772525" cy="3600450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5327D39E-0A50-4487-8C8E-984DDE93AF33}"/>
              </a:ext>
            </a:extLst>
          </p:cNvPr>
          <p:cNvSpPr/>
          <p:nvPr/>
        </p:nvSpPr>
        <p:spPr>
          <a:xfrm>
            <a:off x="3113069" y="1755169"/>
            <a:ext cx="5465851" cy="244224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050A755C-C2F8-4EC7-8C85-00807DAE1268}"/>
              </a:ext>
            </a:extLst>
          </p:cNvPr>
          <p:cNvSpPr/>
          <p:nvPr/>
        </p:nvSpPr>
        <p:spPr>
          <a:xfrm>
            <a:off x="3123345" y="1349339"/>
            <a:ext cx="5465850" cy="256853"/>
          </a:xfrm>
          <a:prstGeom prst="rect">
            <a:avLst/>
          </a:prstGeom>
          <a:solidFill>
            <a:schemeClr val="accent2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A000D216-1EFC-4CAA-9C63-918D968F79E9}"/>
              </a:ext>
            </a:extLst>
          </p:cNvPr>
          <p:cNvSpPr/>
          <p:nvPr/>
        </p:nvSpPr>
        <p:spPr>
          <a:xfrm>
            <a:off x="2741489" y="1545940"/>
            <a:ext cx="4655904" cy="244224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6361ADAE-D9BE-4551-9FA7-D602243C7CA6}"/>
              </a:ext>
            </a:extLst>
          </p:cNvPr>
          <p:cNvSpPr/>
          <p:nvPr/>
        </p:nvSpPr>
        <p:spPr>
          <a:xfrm>
            <a:off x="2741488" y="1951768"/>
            <a:ext cx="4553163" cy="244225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3848CC9-0D5C-4AD8-ADFF-E014CAC3B6EA}"/>
              </a:ext>
            </a:extLst>
          </p:cNvPr>
          <p:cNvSpPr/>
          <p:nvPr/>
        </p:nvSpPr>
        <p:spPr>
          <a:xfrm>
            <a:off x="2741489" y="2308259"/>
            <a:ext cx="484598" cy="25685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B5A44DC7-BD6C-4D3E-8EA2-5DC66667FEEC}"/>
              </a:ext>
            </a:extLst>
          </p:cNvPr>
          <p:cNvSpPr/>
          <p:nvPr/>
        </p:nvSpPr>
        <p:spPr>
          <a:xfrm>
            <a:off x="2649023" y="4029185"/>
            <a:ext cx="484598" cy="256853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343A724B-E405-43BA-86F6-6D1CA1AAF4EF}"/>
              </a:ext>
            </a:extLst>
          </p:cNvPr>
          <p:cNvSpPr/>
          <p:nvPr/>
        </p:nvSpPr>
        <p:spPr>
          <a:xfrm>
            <a:off x="5371672" y="2920803"/>
            <a:ext cx="515420" cy="471487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47799C0-0FC9-4F3B-ADD7-45460E72B052}"/>
              </a:ext>
            </a:extLst>
          </p:cNvPr>
          <p:cNvSpPr/>
          <p:nvPr/>
        </p:nvSpPr>
        <p:spPr>
          <a:xfrm>
            <a:off x="5499644" y="3803479"/>
            <a:ext cx="515419" cy="701419"/>
          </a:xfrm>
          <a:prstGeom prst="rect">
            <a:avLst/>
          </a:prstGeom>
          <a:solidFill>
            <a:srgbClr val="FFFF00">
              <a:alpha val="50000"/>
            </a:srgb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17" name="그림 16">
            <a:extLst>
              <a:ext uri="{FF2B5EF4-FFF2-40B4-BE49-F238E27FC236}">
                <a16:creationId xmlns:a16="http://schemas.microsoft.com/office/drawing/2014/main" id="{B2418B4B-D5EA-4065-BCF7-144B2BA1E3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4233" y="3033068"/>
            <a:ext cx="3162300" cy="3455329"/>
          </a:xfrm>
          <a:prstGeom prst="rect">
            <a:avLst/>
          </a:prstGeom>
        </p:spPr>
      </p:pic>
      <p:sp>
        <p:nvSpPr>
          <p:cNvPr id="18" name="직사각형 17">
            <a:extLst>
              <a:ext uri="{FF2B5EF4-FFF2-40B4-BE49-F238E27FC236}">
                <a16:creationId xmlns:a16="http://schemas.microsoft.com/office/drawing/2014/main" id="{31F42E80-6AC0-498A-A5E9-03CDB5FCFCE7}"/>
              </a:ext>
            </a:extLst>
          </p:cNvPr>
          <p:cNvSpPr/>
          <p:nvPr/>
        </p:nvSpPr>
        <p:spPr>
          <a:xfrm>
            <a:off x="8589195" y="3772332"/>
            <a:ext cx="1993187" cy="2568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6C384C56-54D2-477C-B241-E2A2D7F273F5}"/>
              </a:ext>
            </a:extLst>
          </p:cNvPr>
          <p:cNvSpPr/>
          <p:nvPr/>
        </p:nvSpPr>
        <p:spPr>
          <a:xfrm>
            <a:off x="8589195" y="4223056"/>
            <a:ext cx="1993187" cy="2568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319EADB6-B948-4C2E-91EF-57C75B0DA9DE}"/>
              </a:ext>
            </a:extLst>
          </p:cNvPr>
          <p:cNvSpPr/>
          <p:nvPr/>
        </p:nvSpPr>
        <p:spPr>
          <a:xfrm>
            <a:off x="8589194" y="5455740"/>
            <a:ext cx="1993187" cy="2568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8B2BA9D3-ADDB-4F99-9A99-A55F2D53E9E9}"/>
              </a:ext>
            </a:extLst>
          </p:cNvPr>
          <p:cNvSpPr/>
          <p:nvPr/>
        </p:nvSpPr>
        <p:spPr>
          <a:xfrm>
            <a:off x="8578920" y="6049929"/>
            <a:ext cx="1993187" cy="256853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89833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>
            <a:extLst>
              <a:ext uri="{FF2B5EF4-FFF2-40B4-BE49-F238E27FC236}">
                <a16:creationId xmlns:a16="http://schemas.microsoft.com/office/drawing/2014/main" id="{D3B83C1A-B277-4BC1-9DEA-AC7521B2B8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3220" y="1993186"/>
            <a:ext cx="8953500" cy="37907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66824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C5E21F7-DF03-4071-9F17-5B931043F2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9810" y="501373"/>
            <a:ext cx="4343400" cy="5855253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453908E-0DA8-4E93-ACE8-FC08A5E3AB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27" y="808340"/>
            <a:ext cx="3812408" cy="5715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9C06CD8-FB26-4F70-977A-7C42064053AA}"/>
              </a:ext>
            </a:extLst>
          </p:cNvPr>
          <p:cNvSpPr txBox="1"/>
          <p:nvPr/>
        </p:nvSpPr>
        <p:spPr>
          <a:xfrm>
            <a:off x="400692" y="205483"/>
            <a:ext cx="2825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전체 점포매출 순위</a:t>
            </a:r>
          </a:p>
        </p:txBody>
      </p:sp>
    </p:spTree>
    <p:extLst>
      <p:ext uri="{BB962C8B-B14F-4D97-AF65-F5344CB8AC3E}">
        <p14:creationId xmlns:p14="http://schemas.microsoft.com/office/powerpoint/2010/main" val="162814159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0BC017F2-9897-4C69-93D7-F20EC8AACA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97121" y="606175"/>
            <a:ext cx="4191000" cy="5871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9DE66D6D-7235-4272-86EB-048CA761100E}"/>
              </a:ext>
            </a:extLst>
          </p:cNvPr>
          <p:cNvSpPr txBox="1"/>
          <p:nvPr/>
        </p:nvSpPr>
        <p:spPr>
          <a:xfrm>
            <a:off x="7161087" y="195799"/>
            <a:ext cx="345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제휴사의 점포코드 순위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A06C786-7F73-4546-A6F9-E5BC689F8E7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730" y="620461"/>
            <a:ext cx="4248150" cy="585707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24C80C0-A914-4848-8643-08A79928569A}"/>
              </a:ext>
            </a:extLst>
          </p:cNvPr>
          <p:cNvSpPr txBox="1"/>
          <p:nvPr/>
        </p:nvSpPr>
        <p:spPr>
          <a:xfrm>
            <a:off x="1734620" y="195799"/>
            <a:ext cx="3452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 </a:t>
            </a:r>
            <a:r>
              <a:rPr lang="en-US" altLang="ko-KR" dirty="0"/>
              <a:t>A</a:t>
            </a:r>
            <a:r>
              <a:rPr lang="ko-KR" altLang="en-US" dirty="0"/>
              <a:t>제휴사의 점포코드 순위</a:t>
            </a:r>
          </a:p>
        </p:txBody>
      </p:sp>
    </p:spTree>
    <p:extLst>
      <p:ext uri="{BB962C8B-B14F-4D97-AF65-F5344CB8AC3E}">
        <p14:creationId xmlns:p14="http://schemas.microsoft.com/office/powerpoint/2010/main" val="27734957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6ACD43DA-A730-4CB3-9023-9D3E50AF93B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00" y="910582"/>
            <a:ext cx="1981200" cy="60007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9546A876-333A-4B66-A71D-DA96CF6EF2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27379" y="910582"/>
            <a:ext cx="1858445" cy="559532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5C704926-3762-448E-B62F-2CD2A41AC46F}"/>
              </a:ext>
            </a:extLst>
          </p:cNvPr>
          <p:cNvSpPr txBox="1"/>
          <p:nvPr/>
        </p:nvSpPr>
        <p:spPr>
          <a:xfrm>
            <a:off x="726897" y="405288"/>
            <a:ext cx="320553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2014-&gt;2015 L</a:t>
            </a:r>
            <a:r>
              <a:rPr lang="ko-KR" altLang="en-US" dirty="0"/>
              <a:t>사</a:t>
            </a:r>
            <a:r>
              <a:rPr lang="en-US" altLang="ko-KR" dirty="0"/>
              <a:t> </a:t>
            </a:r>
            <a:r>
              <a:rPr lang="ko-KR" altLang="en-US" dirty="0"/>
              <a:t>총 구매횟수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AC3E46B-689D-4B86-BF1B-0B0ACF4889C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3000" y="1992117"/>
            <a:ext cx="2209800" cy="4953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9463CC10-3C48-432A-A37E-10BEEE84A13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18421" y="1981574"/>
            <a:ext cx="1895475" cy="61912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3136D23-2E5E-4CFB-A95D-EA61B0A92944}"/>
              </a:ext>
            </a:extLst>
          </p:cNvPr>
          <p:cNvSpPr txBox="1"/>
          <p:nvPr/>
        </p:nvSpPr>
        <p:spPr>
          <a:xfrm>
            <a:off x="726895" y="1537084"/>
            <a:ext cx="393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 2015 L</a:t>
            </a:r>
            <a:r>
              <a:rPr lang="ko-KR" altLang="en-US" dirty="0"/>
              <a:t>사</a:t>
            </a:r>
            <a:r>
              <a:rPr lang="en-US" altLang="ko-KR" dirty="0"/>
              <a:t> </a:t>
            </a:r>
            <a:r>
              <a:rPr lang="ko-KR" altLang="en-US" dirty="0"/>
              <a:t>총 구매금액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0F7E1882-A0B0-4FFD-BC00-89B159256AD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2562" y="2968877"/>
            <a:ext cx="1590675" cy="42862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6F508278-C77F-401E-92FB-6E2191EF0A4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403237" y="2892376"/>
            <a:ext cx="1743075" cy="52387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D1D15F23-5FCC-4EED-B52B-DFD2CF5168D7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486298" y="605782"/>
            <a:ext cx="4095750" cy="1809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F3C50583-7D86-4B0D-A048-5DDA7AAC3F16}"/>
              </a:ext>
            </a:extLst>
          </p:cNvPr>
          <p:cNvSpPr txBox="1"/>
          <p:nvPr/>
        </p:nvSpPr>
        <p:spPr>
          <a:xfrm>
            <a:off x="611526" y="2491538"/>
            <a:ext cx="3930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 2015 L</a:t>
            </a:r>
            <a:r>
              <a:rPr lang="ko-KR" altLang="en-US" dirty="0"/>
              <a:t>사</a:t>
            </a:r>
            <a:r>
              <a:rPr lang="en-US" altLang="ko-KR" dirty="0"/>
              <a:t> </a:t>
            </a:r>
            <a:r>
              <a:rPr lang="ko-KR" altLang="en-US" dirty="0"/>
              <a:t>평균구매금액</a:t>
            </a: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CEBD69E-4DDB-4965-93D7-843256098E19}"/>
              </a:ext>
            </a:extLst>
          </p:cNvPr>
          <p:cNvSpPr/>
          <p:nvPr/>
        </p:nvSpPr>
        <p:spPr>
          <a:xfrm>
            <a:off x="8044665" y="2106202"/>
            <a:ext cx="1387011" cy="1849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0409C718-4F80-498C-AB3B-2C2A5CA64D9A}"/>
              </a:ext>
            </a:extLst>
          </p:cNvPr>
          <p:cNvSpPr/>
          <p:nvPr/>
        </p:nvSpPr>
        <p:spPr>
          <a:xfrm>
            <a:off x="8005605" y="1352149"/>
            <a:ext cx="1387011" cy="184935"/>
          </a:xfrm>
          <a:prstGeom prst="rect">
            <a:avLst/>
          </a:prstGeom>
          <a:solidFill>
            <a:schemeClr val="accent3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FA7EB71-E773-4A5F-ACEF-A9EBD22FF996}"/>
              </a:ext>
            </a:extLst>
          </p:cNvPr>
          <p:cNvSpPr txBox="1"/>
          <p:nvPr/>
        </p:nvSpPr>
        <p:spPr>
          <a:xfrm>
            <a:off x="5804797" y="289035"/>
            <a:ext cx="42433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2014-&gt;2015 </a:t>
            </a:r>
            <a:r>
              <a:rPr lang="ko-KR" altLang="en-US" dirty="0"/>
              <a:t>제휴사 별 매출변화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FBB9BCF-EADC-43E9-9CCF-A228DD8CB2DC}"/>
              </a:ext>
            </a:extLst>
          </p:cNvPr>
          <p:cNvSpPr txBox="1"/>
          <p:nvPr/>
        </p:nvSpPr>
        <p:spPr>
          <a:xfrm>
            <a:off x="10767317" y="523982"/>
            <a:ext cx="13048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solidFill>
                  <a:srgbClr val="FF0000"/>
                </a:solidFill>
              </a:rPr>
              <a:t>추가</a:t>
            </a:r>
          </a:p>
        </p:txBody>
      </p:sp>
    </p:spTree>
    <p:extLst>
      <p:ext uri="{BB962C8B-B14F-4D97-AF65-F5344CB8AC3E}">
        <p14:creationId xmlns:p14="http://schemas.microsoft.com/office/powerpoint/2010/main" val="201560602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77536-9B21-46B7-85D5-7C164C87FE0F}"/>
              </a:ext>
            </a:extLst>
          </p:cNvPr>
          <p:cNvSpPr txBox="1"/>
          <p:nvPr/>
        </p:nvSpPr>
        <p:spPr>
          <a:xfrm>
            <a:off x="7617413" y="421240"/>
            <a:ext cx="389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거주지별 평균구매액</a:t>
            </a:r>
            <a:r>
              <a:rPr lang="en-US" altLang="ko-KR" dirty="0"/>
              <a:t>, </a:t>
            </a:r>
            <a:r>
              <a:rPr lang="ko-KR" altLang="en-US" dirty="0"/>
              <a:t>총구매액</a:t>
            </a:r>
            <a:r>
              <a:rPr lang="en-US" altLang="ko-KR" dirty="0"/>
              <a:t>, </a:t>
            </a:r>
            <a:r>
              <a:rPr lang="ko-KR" altLang="en-US" dirty="0"/>
              <a:t>구매시간 변화 추이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983FED1A-0019-4543-8694-96D359233DF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835" y="259208"/>
            <a:ext cx="7334250" cy="61341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571709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77536-9B21-46B7-85D5-7C164C87FE0F}"/>
              </a:ext>
            </a:extLst>
          </p:cNvPr>
          <p:cNvSpPr txBox="1"/>
          <p:nvPr/>
        </p:nvSpPr>
        <p:spPr>
          <a:xfrm>
            <a:off x="7617413" y="421240"/>
            <a:ext cx="389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연령과 성별 별 어떤 제품 많이 구입했는지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098" name="Picture 2">
            <a:extLst>
              <a:ext uri="{FF2B5EF4-FFF2-40B4-BE49-F238E27FC236}">
                <a16:creationId xmlns:a16="http://schemas.microsoft.com/office/drawing/2014/main" id="{D708CF23-51F5-4DCA-8C21-268570278A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6995" y="112321"/>
            <a:ext cx="6991350" cy="644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5287904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77536-9B21-46B7-85D5-7C164C87FE0F}"/>
              </a:ext>
            </a:extLst>
          </p:cNvPr>
          <p:cNvSpPr txBox="1"/>
          <p:nvPr/>
        </p:nvSpPr>
        <p:spPr>
          <a:xfrm>
            <a:off x="8298094" y="1561671"/>
            <a:ext cx="3893906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0801 </a:t>
            </a:r>
            <a:r>
              <a:rPr lang="ko-KR" altLang="en-US" dirty="0"/>
              <a:t>명품 코드를 어떤 연령대와 성별이 많이 구입을 했는지 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4100" name="Picture 4">
            <a:extLst>
              <a:ext uri="{FF2B5EF4-FFF2-40B4-BE49-F238E27FC236}">
                <a16:creationId xmlns:a16="http://schemas.microsoft.com/office/drawing/2014/main" id="{D48EB3C9-B40A-4D83-BE82-3B814DF6207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591" y="248185"/>
            <a:ext cx="7715250" cy="61150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081220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4B77536-9B21-46B7-85D5-7C164C87FE0F}"/>
              </a:ext>
            </a:extLst>
          </p:cNvPr>
          <p:cNvSpPr txBox="1"/>
          <p:nvPr/>
        </p:nvSpPr>
        <p:spPr>
          <a:xfrm>
            <a:off x="7617413" y="421240"/>
            <a:ext cx="38939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제휴사 별 매출</a:t>
            </a:r>
          </a:p>
        </p:txBody>
      </p:sp>
      <p:pic>
        <p:nvPicPr>
          <p:cNvPr id="12290" name="Picture 2">
            <a:extLst>
              <a:ext uri="{FF2B5EF4-FFF2-40B4-BE49-F238E27FC236}">
                <a16:creationId xmlns:a16="http://schemas.microsoft.com/office/drawing/2014/main" id="{8C0BF6A2-473B-4968-BB2D-D8759EB9950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94012" y="179476"/>
            <a:ext cx="5534025" cy="63240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75694618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B29E58F-D949-457F-9E5C-80FCB5664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1" y="61645"/>
            <a:ext cx="5822860" cy="67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B77536-9B21-46B7-85D5-7C164C87FE0F}"/>
              </a:ext>
            </a:extLst>
          </p:cNvPr>
          <p:cNvSpPr txBox="1"/>
          <p:nvPr/>
        </p:nvSpPr>
        <p:spPr>
          <a:xfrm>
            <a:off x="7617413" y="421240"/>
            <a:ext cx="389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연령대 별로 </a:t>
            </a:r>
            <a:r>
              <a:rPr lang="en-US" altLang="ko-KR" dirty="0"/>
              <a:t>2014</a:t>
            </a:r>
            <a:r>
              <a:rPr lang="ko-KR" altLang="en-US" dirty="0"/>
              <a:t>년 대비 </a:t>
            </a:r>
            <a:r>
              <a:rPr lang="en-US" altLang="ko-KR" dirty="0"/>
              <a:t>2015</a:t>
            </a:r>
            <a:r>
              <a:rPr lang="ko-KR" altLang="en-US" dirty="0"/>
              <a:t>년 총구매액 평균 구매액 변화 추이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0E32C23-4C68-4DAE-B998-4FB7FB88C8A2}"/>
              </a:ext>
            </a:extLst>
          </p:cNvPr>
          <p:cNvSpPr/>
          <p:nvPr/>
        </p:nvSpPr>
        <p:spPr>
          <a:xfrm>
            <a:off x="828363" y="3768048"/>
            <a:ext cx="5527496" cy="28767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9456527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B29E58F-D949-457F-9E5C-80FCB5664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1" y="61645"/>
            <a:ext cx="5822860" cy="67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B77536-9B21-46B7-85D5-7C164C87FE0F}"/>
              </a:ext>
            </a:extLst>
          </p:cNvPr>
          <p:cNvSpPr txBox="1"/>
          <p:nvPr/>
        </p:nvSpPr>
        <p:spPr>
          <a:xfrm>
            <a:off x="7617413" y="421240"/>
            <a:ext cx="389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연령대 별로 </a:t>
            </a:r>
            <a:r>
              <a:rPr lang="en-US" altLang="ko-KR" dirty="0"/>
              <a:t>2014</a:t>
            </a:r>
            <a:r>
              <a:rPr lang="ko-KR" altLang="en-US" dirty="0"/>
              <a:t>년 대비 </a:t>
            </a:r>
            <a:r>
              <a:rPr lang="en-US" altLang="ko-KR" dirty="0"/>
              <a:t>2015</a:t>
            </a:r>
            <a:r>
              <a:rPr lang="ko-KR" altLang="en-US" dirty="0"/>
              <a:t>년 총구매액 평균 구매액 변화 추이</a:t>
            </a:r>
          </a:p>
        </p:txBody>
      </p:sp>
    </p:spTree>
    <p:extLst>
      <p:ext uri="{BB962C8B-B14F-4D97-AF65-F5344CB8AC3E}">
        <p14:creationId xmlns:p14="http://schemas.microsoft.com/office/powerpoint/2010/main" val="85600390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1B29E58F-D949-457F-9E5C-80FCB56648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0681" y="61645"/>
            <a:ext cx="5822860" cy="67347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14B77536-9B21-46B7-85D5-7C164C87FE0F}"/>
              </a:ext>
            </a:extLst>
          </p:cNvPr>
          <p:cNvSpPr txBox="1"/>
          <p:nvPr/>
        </p:nvSpPr>
        <p:spPr>
          <a:xfrm>
            <a:off x="7617413" y="421240"/>
            <a:ext cx="38939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연령대 별로 </a:t>
            </a:r>
            <a:r>
              <a:rPr lang="en-US" altLang="ko-KR" dirty="0"/>
              <a:t>2014</a:t>
            </a:r>
            <a:r>
              <a:rPr lang="ko-KR" altLang="en-US" dirty="0"/>
              <a:t>년 대비 </a:t>
            </a:r>
            <a:r>
              <a:rPr lang="en-US" altLang="ko-KR" dirty="0"/>
              <a:t>2015</a:t>
            </a:r>
            <a:r>
              <a:rPr lang="ko-KR" altLang="en-US" dirty="0"/>
              <a:t>년 총구매액 평균 구매액 변화 추이</a:t>
            </a:r>
          </a:p>
        </p:txBody>
      </p:sp>
    </p:spTree>
    <p:extLst>
      <p:ext uri="{BB962C8B-B14F-4D97-AF65-F5344CB8AC3E}">
        <p14:creationId xmlns:p14="http://schemas.microsoft.com/office/powerpoint/2010/main" val="178600332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338" name="Picture 2">
            <a:extLst>
              <a:ext uri="{FF2B5EF4-FFF2-40B4-BE49-F238E27FC236}">
                <a16:creationId xmlns:a16="http://schemas.microsoft.com/office/drawing/2014/main" id="{2AB737F1-6914-47B4-BAF2-C10F9B03811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754421" y="852217"/>
            <a:ext cx="6953143" cy="487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340" name="Picture 4">
            <a:extLst>
              <a:ext uri="{FF2B5EF4-FFF2-40B4-BE49-F238E27FC236}">
                <a16:creationId xmlns:a16="http://schemas.microsoft.com/office/drawing/2014/main" id="{0790F7E8-08D8-4817-99F2-5E7FE1876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63110" y="1422326"/>
            <a:ext cx="6359702" cy="48729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A5D605EB-61BD-43FB-AFD7-6C6216B6364C}"/>
              </a:ext>
            </a:extLst>
          </p:cNvPr>
          <p:cNvSpPr/>
          <p:nvPr/>
        </p:nvSpPr>
        <p:spPr>
          <a:xfrm>
            <a:off x="351781" y="5338069"/>
            <a:ext cx="3398286" cy="918247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FB931FA-1754-4EDD-8584-CFAA2F488517}"/>
              </a:ext>
            </a:extLst>
          </p:cNvPr>
          <p:cNvSpPr txBox="1"/>
          <p:nvPr/>
        </p:nvSpPr>
        <p:spPr>
          <a:xfrm>
            <a:off x="351780" y="482885"/>
            <a:ext cx="695314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30</a:t>
            </a:r>
            <a:r>
              <a:rPr lang="ko-KR" altLang="en-US" dirty="0"/>
              <a:t>세</a:t>
            </a:r>
            <a:r>
              <a:rPr lang="en-US" altLang="ko-KR" dirty="0"/>
              <a:t>~49</a:t>
            </a:r>
            <a:r>
              <a:rPr lang="ko-KR" altLang="en-US" dirty="0"/>
              <a:t>세까지 </a:t>
            </a:r>
            <a:r>
              <a:rPr lang="en-US" altLang="ko-KR" dirty="0"/>
              <a:t>2014</a:t>
            </a:r>
            <a:r>
              <a:rPr lang="ko-KR" altLang="en-US" dirty="0"/>
              <a:t>년 대비 </a:t>
            </a:r>
            <a:r>
              <a:rPr lang="en-US" altLang="ko-KR" dirty="0"/>
              <a:t>2015</a:t>
            </a:r>
            <a:r>
              <a:rPr lang="ko-KR" altLang="en-US" dirty="0"/>
              <a:t>년 구매액 변화 추이</a:t>
            </a:r>
          </a:p>
        </p:txBody>
      </p:sp>
    </p:spTree>
    <p:extLst>
      <p:ext uri="{BB962C8B-B14F-4D97-AF65-F5344CB8AC3E}">
        <p14:creationId xmlns:p14="http://schemas.microsoft.com/office/powerpoint/2010/main" val="236973058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54" name="Picture 6">
            <a:extLst>
              <a:ext uri="{FF2B5EF4-FFF2-40B4-BE49-F238E27FC236}">
                <a16:creationId xmlns:a16="http://schemas.microsoft.com/office/drawing/2014/main" id="{67610261-702C-429E-9290-F26FF062A9C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4326" y="332251"/>
            <a:ext cx="4956318" cy="44863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6" name="Picture 8">
            <a:extLst>
              <a:ext uri="{FF2B5EF4-FFF2-40B4-BE49-F238E27FC236}">
                <a16:creationId xmlns:a16="http://schemas.microsoft.com/office/drawing/2014/main" id="{748AC647-C06E-4DC5-A28C-DB1AD00A4C4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599416" y="332251"/>
            <a:ext cx="4788292" cy="43171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3072587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>
            <a:extLst>
              <a:ext uri="{FF2B5EF4-FFF2-40B4-BE49-F238E27FC236}">
                <a16:creationId xmlns:a16="http://schemas.microsoft.com/office/drawing/2014/main" id="{2D284A69-8BEA-44E0-84A7-F8B208CEF10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3850" y="968125"/>
            <a:ext cx="5772150" cy="43053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076" name="Picture 4">
            <a:extLst>
              <a:ext uri="{FF2B5EF4-FFF2-40B4-BE49-F238E27FC236}">
                <a16:creationId xmlns:a16="http://schemas.microsoft.com/office/drawing/2014/main" id="{6EC120B7-B0A0-4D85-904F-71DC1377BA8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45076" y="848368"/>
            <a:ext cx="6846924" cy="5346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774489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745CB8BE-4813-4207-B849-DB00AB97461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8707" y="1074614"/>
            <a:ext cx="1562100" cy="4915220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C266AF51-A08C-4CDC-BE4E-E5DFB98CDF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40160" y="846174"/>
            <a:ext cx="2219325" cy="53721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3B04282-F4BA-4466-BDDF-3D5B05E03B3F}"/>
              </a:ext>
            </a:extLst>
          </p:cNvPr>
          <p:cNvSpPr txBox="1"/>
          <p:nvPr/>
        </p:nvSpPr>
        <p:spPr>
          <a:xfrm>
            <a:off x="6096000" y="846174"/>
            <a:ext cx="36473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 데이터 기준</a:t>
            </a:r>
            <a:endParaRPr lang="en-US" altLang="ko-KR" dirty="0"/>
          </a:p>
          <a:p>
            <a:r>
              <a:rPr lang="ko-KR" altLang="en-US" dirty="0"/>
              <a:t>경기지역 </a:t>
            </a:r>
            <a:r>
              <a:rPr lang="en-US" altLang="ko-KR" dirty="0"/>
              <a:t>30%</a:t>
            </a:r>
          </a:p>
          <a:p>
            <a:r>
              <a:rPr lang="ko-KR" altLang="en-US" dirty="0"/>
              <a:t>서울 </a:t>
            </a:r>
            <a:r>
              <a:rPr lang="en-US" altLang="ko-KR" dirty="0"/>
              <a:t>20% </a:t>
            </a:r>
            <a:endParaRPr lang="ko-KR" altLang="en-US" dirty="0"/>
          </a:p>
          <a:p>
            <a:r>
              <a:rPr lang="ko-KR" altLang="en-US" dirty="0"/>
              <a:t>부산 </a:t>
            </a:r>
            <a:r>
              <a:rPr lang="en-US" altLang="ko-KR" dirty="0"/>
              <a:t>10%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057E0208-7500-4213-B357-7DFC0F881B6C}"/>
              </a:ext>
            </a:extLst>
          </p:cNvPr>
          <p:cNvSpPr/>
          <p:nvPr/>
        </p:nvSpPr>
        <p:spPr>
          <a:xfrm>
            <a:off x="3240160" y="1074614"/>
            <a:ext cx="2219325" cy="611311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96094168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A2101FC-468F-4180-A53F-C4B74870C5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306" y="482885"/>
            <a:ext cx="4733925" cy="62703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D8DDF94-537C-4AC1-B1B8-2AD81E38CFC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74493" y="614416"/>
            <a:ext cx="5565027" cy="6138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1045168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4503510-61DD-4606-8830-9E9F576260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4595" y="0"/>
            <a:ext cx="3688706" cy="68580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326733D-BC46-4EAC-BB18-105938DA2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26728" y="-82193"/>
            <a:ext cx="507833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6893688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98FC557-0B1D-4F36-9682-64473F729E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356" y="134901"/>
            <a:ext cx="6667500" cy="62388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746266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>
            <a:extLst>
              <a:ext uri="{FF2B5EF4-FFF2-40B4-BE49-F238E27FC236}">
                <a16:creationId xmlns:a16="http://schemas.microsoft.com/office/drawing/2014/main" id="{63A3D5E0-B08F-4B80-9ECF-54DD15DDE03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4220" y="383542"/>
            <a:ext cx="5341084" cy="609091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82AF222-4996-42F4-8C7B-758AAEE7CD7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15173" y="277402"/>
            <a:ext cx="5599415" cy="582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8192906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AB4F9255-91E5-4E91-B836-107D23D69B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9464" y="339047"/>
            <a:ext cx="5394431" cy="6518953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5EF860B4-2408-4CA4-A914-2D41B4B879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7784" y="495728"/>
            <a:ext cx="5394432" cy="58665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161321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BEFFE958-6C0B-4B27-9160-D4D3FC2C588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5653" y="623700"/>
            <a:ext cx="4954124" cy="40767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4DF78F5D-A594-4D42-8DCE-4711B6583AE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28188" y="297844"/>
            <a:ext cx="5627027" cy="39814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EE8BF315-89D9-43AA-9420-6FAA13EB6C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1225" y="2521556"/>
            <a:ext cx="6505575" cy="4038600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4197DA2F-1C73-4014-AC09-ADE73703CBC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94524" y="2700525"/>
            <a:ext cx="6477000" cy="3476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502935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EC134A01-9256-453E-9241-3E35BA4E96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74454" y="3491320"/>
            <a:ext cx="3913707" cy="301048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4705282-6951-4DAE-868D-854228F85E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80360" y="3608943"/>
            <a:ext cx="4551451" cy="3249057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BF5EACE1-D93E-4F4E-B043-B4D16E15D44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4424" y="283315"/>
            <a:ext cx="3600160" cy="2756166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E677D4AE-0649-4F05-A4F5-D98BC8C829E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91002" y="57396"/>
            <a:ext cx="3980808" cy="3208005"/>
          </a:xfrm>
          <a:prstGeom prst="rect">
            <a:avLst/>
          </a:prstGeom>
        </p:spPr>
      </p:pic>
      <p:pic>
        <p:nvPicPr>
          <p:cNvPr id="15" name="그림 14">
            <a:extLst>
              <a:ext uri="{FF2B5EF4-FFF2-40B4-BE49-F238E27FC236}">
                <a16:creationId xmlns:a16="http://schemas.microsoft.com/office/drawing/2014/main" id="{D893610D-02B3-4428-8ED9-536289CAA66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27383" y="834653"/>
            <a:ext cx="5389347" cy="42099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2582630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11DC8BB8-6282-468D-B69D-551CCB2AA3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5922" y="344846"/>
            <a:ext cx="10180299" cy="6168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5983328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1373F32-BE5C-4414-A420-AABB7D86B8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744" y="0"/>
            <a:ext cx="2885487" cy="316444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B8BA84E-2D59-491B-9992-0D07AE7114F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9231" y="1"/>
            <a:ext cx="2657475" cy="31644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1899008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9C1680F-73D4-4467-A6A9-3572C37B3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2798" y="1546622"/>
            <a:ext cx="4286250" cy="2940686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C976630C-909D-45B8-AB73-4CEC8D4F2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96295" y="1546622"/>
            <a:ext cx="3905151" cy="3043556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0A904D32-19B4-43DC-A0F9-55B07E7DE407}"/>
              </a:ext>
            </a:extLst>
          </p:cNvPr>
          <p:cNvSpPr txBox="1"/>
          <p:nvPr/>
        </p:nvSpPr>
        <p:spPr>
          <a:xfrm>
            <a:off x="3667125" y="1177290"/>
            <a:ext cx="40824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2014-&gt;2015</a:t>
            </a:r>
            <a:r>
              <a:rPr lang="ko-KR" altLang="en-US" dirty="0"/>
              <a:t>년 구매액 변화</a:t>
            </a:r>
          </a:p>
        </p:txBody>
      </p:sp>
    </p:spTree>
    <p:extLst>
      <p:ext uri="{BB962C8B-B14F-4D97-AF65-F5344CB8AC3E}">
        <p14:creationId xmlns:p14="http://schemas.microsoft.com/office/powerpoint/2010/main" val="359659940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127A4DA-60BB-467A-8E94-BF49810D2A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7088" y="1172627"/>
            <a:ext cx="2701595" cy="41621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681DE378-3935-410B-A3ED-BF28C48BE269}"/>
              </a:ext>
            </a:extLst>
          </p:cNvPr>
          <p:cNvSpPr txBox="1"/>
          <p:nvPr/>
        </p:nvSpPr>
        <p:spPr>
          <a:xfrm>
            <a:off x="667821" y="496804"/>
            <a:ext cx="390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 연령대 비율 </a:t>
            </a:r>
            <a:endParaRPr lang="en-US" altLang="ko-KR" dirty="0"/>
          </a:p>
          <a:p>
            <a:r>
              <a:rPr lang="en-US" altLang="ko-KR" dirty="0"/>
              <a:t>40~49</a:t>
            </a:r>
            <a:r>
              <a:rPr lang="ko-KR" altLang="en-US" dirty="0"/>
              <a:t>세</a:t>
            </a:r>
            <a:r>
              <a:rPr lang="en-US" altLang="ko-KR" dirty="0"/>
              <a:t>, 50~59</a:t>
            </a:r>
            <a:r>
              <a:rPr lang="ko-KR" altLang="en-US" dirty="0"/>
              <a:t>세 비율이 높음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F5FC9AF-1FD2-43C7-AB47-A6CD8F2C83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93580" y="2229385"/>
            <a:ext cx="3152775" cy="215265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698043B-4D6B-48FC-8AB4-829930929E9A}"/>
              </a:ext>
            </a:extLst>
          </p:cNvPr>
          <p:cNvSpPr txBox="1"/>
          <p:nvPr/>
        </p:nvSpPr>
        <p:spPr>
          <a:xfrm>
            <a:off x="4293580" y="1197088"/>
            <a:ext cx="3904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경기도 연령대 비율 </a:t>
            </a:r>
            <a:endParaRPr lang="en-US" altLang="ko-KR" dirty="0"/>
          </a:p>
          <a:p>
            <a:r>
              <a:rPr lang="en-US" altLang="ko-KR" dirty="0"/>
              <a:t>40~49</a:t>
            </a:r>
            <a:r>
              <a:rPr lang="ko-KR" altLang="en-US" dirty="0"/>
              <a:t>세</a:t>
            </a:r>
            <a:r>
              <a:rPr lang="en-US" altLang="ko-KR" dirty="0"/>
              <a:t>, 50~54</a:t>
            </a:r>
            <a:r>
              <a:rPr lang="ko-KR" altLang="en-US" dirty="0"/>
              <a:t>세 </a:t>
            </a:r>
            <a:endParaRPr lang="en-US" altLang="ko-KR" dirty="0"/>
          </a:p>
          <a:p>
            <a:r>
              <a:rPr lang="en-US" altLang="ko-KR" dirty="0"/>
              <a:t>35~39</a:t>
            </a:r>
            <a:r>
              <a:rPr lang="ko-KR" altLang="en-US" dirty="0"/>
              <a:t>세 비율이 높음</a:t>
            </a:r>
            <a:endParaRPr lang="en-US" altLang="ko-KR" dirty="0"/>
          </a:p>
          <a:p>
            <a:endParaRPr lang="ko-KR" altLang="en-US" dirty="0"/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6270DD92-3E84-4660-BC99-BF7B77B863B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170736" y="2229385"/>
            <a:ext cx="2952750" cy="2190750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D35B2BB0-5511-4066-BFBB-06F95C5E22F3}"/>
              </a:ext>
            </a:extLst>
          </p:cNvPr>
          <p:cNvSpPr txBox="1"/>
          <p:nvPr/>
        </p:nvSpPr>
        <p:spPr>
          <a:xfrm>
            <a:off x="8320166" y="1185470"/>
            <a:ext cx="390418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 연령대 비율 </a:t>
            </a:r>
            <a:endParaRPr lang="en-US" altLang="ko-KR" dirty="0"/>
          </a:p>
          <a:p>
            <a:r>
              <a:rPr lang="en-US" altLang="ko-KR" dirty="0"/>
              <a:t>40~49</a:t>
            </a:r>
            <a:r>
              <a:rPr lang="ko-KR" altLang="en-US" dirty="0"/>
              <a:t>세</a:t>
            </a:r>
            <a:r>
              <a:rPr lang="en-US" altLang="ko-KR" dirty="0"/>
              <a:t>, 50~54</a:t>
            </a:r>
            <a:r>
              <a:rPr lang="ko-KR" altLang="en-US" dirty="0"/>
              <a:t>세 </a:t>
            </a:r>
            <a:endParaRPr lang="en-US" altLang="ko-KR" dirty="0"/>
          </a:p>
          <a:p>
            <a:r>
              <a:rPr lang="en-US" altLang="ko-KR" dirty="0"/>
              <a:t>35~39</a:t>
            </a:r>
            <a:r>
              <a:rPr lang="ko-KR" altLang="en-US" dirty="0"/>
              <a:t>세 비율이 높음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7323244-7750-4AF6-B3C9-BA7CE60D92EE}"/>
              </a:ext>
            </a:extLst>
          </p:cNvPr>
          <p:cNvSpPr txBox="1"/>
          <p:nvPr/>
        </p:nvSpPr>
        <p:spPr>
          <a:xfrm>
            <a:off x="7119991" y="5157627"/>
            <a:ext cx="37911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주 데이터 연령대는 </a:t>
            </a:r>
            <a:r>
              <a:rPr lang="en-US" altLang="ko-KR" dirty="0"/>
              <a:t>35~59</a:t>
            </a:r>
            <a:r>
              <a:rPr lang="ko-KR" altLang="en-US" dirty="0"/>
              <a:t>세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5ED4419-7154-4C9F-B5CC-847BCB53E3B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7617" y="4552701"/>
            <a:ext cx="2286000" cy="21621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54331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235E47E-DBB2-4030-A1E4-35690179B1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30152" y="781049"/>
            <a:ext cx="3571875" cy="2647951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34E44C8-9F46-4667-9B92-E6B0B56E09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14437" y="781049"/>
            <a:ext cx="3581400" cy="264795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1BAA7B4C-4104-4AC4-A317-27240D6FA47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19187" y="4008699"/>
            <a:ext cx="3676650" cy="256222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454B841-D45A-4129-9B81-1007FC0F02F0}"/>
              </a:ext>
            </a:extLst>
          </p:cNvPr>
          <p:cNvSpPr txBox="1"/>
          <p:nvPr/>
        </p:nvSpPr>
        <p:spPr>
          <a:xfrm>
            <a:off x="822960" y="389083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</a:t>
            </a:r>
            <a:r>
              <a:rPr lang="ko-KR" altLang="en-US" dirty="0"/>
              <a:t>제휴사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81046DE-56D1-441B-8D7B-CB743F5E41AA}"/>
              </a:ext>
            </a:extLst>
          </p:cNvPr>
          <p:cNvSpPr txBox="1"/>
          <p:nvPr/>
        </p:nvSpPr>
        <p:spPr>
          <a:xfrm>
            <a:off x="822960" y="3504521"/>
            <a:ext cx="34747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B</a:t>
            </a:r>
            <a:r>
              <a:rPr lang="ko-KR" altLang="en-US" dirty="0"/>
              <a:t>제휴사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32952BAF-FC28-4860-8683-3FA7986FC5D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163501" y="4008699"/>
            <a:ext cx="3305175" cy="2590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1856980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D6F8309-37DA-4352-9C3B-9506DDAD84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9049" y="1097195"/>
            <a:ext cx="1866900" cy="5334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C8F5966-A6CC-4E7D-AEC2-AB349B69C585}"/>
              </a:ext>
            </a:extLst>
          </p:cNvPr>
          <p:cNvSpPr txBox="1"/>
          <p:nvPr/>
        </p:nvSpPr>
        <p:spPr>
          <a:xfrm>
            <a:off x="400692" y="390418"/>
            <a:ext cx="31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r>
              <a:rPr lang="ko-KR" altLang="en-US" dirty="0"/>
              <a:t>년도 상반기 총 구매건수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E6F2726B-228D-4DE8-8E89-AFE4675A2E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70550" y="1097195"/>
            <a:ext cx="1809750" cy="676275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503BAA-06AD-46C2-A131-57F11AD8BA98}"/>
              </a:ext>
            </a:extLst>
          </p:cNvPr>
          <p:cNvSpPr txBox="1"/>
          <p:nvPr/>
        </p:nvSpPr>
        <p:spPr>
          <a:xfrm>
            <a:off x="3670550" y="390418"/>
            <a:ext cx="31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r>
              <a:rPr lang="ko-KR" altLang="en-US" dirty="0"/>
              <a:t>년도 하반기 총 구매건수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D88D3BA6-FB4F-461E-81E0-00558E7684F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19763" y="2478908"/>
            <a:ext cx="1895475" cy="79057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3D769234-0071-4875-9336-12EC3DAC51C6}"/>
              </a:ext>
            </a:extLst>
          </p:cNvPr>
          <p:cNvSpPr txBox="1"/>
          <p:nvPr/>
        </p:nvSpPr>
        <p:spPr>
          <a:xfrm>
            <a:off x="400691" y="1814298"/>
            <a:ext cx="31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년도 상반기 총 구매건수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1D40D13-9C95-4704-A21A-40D5CBDA10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589640" y="2611992"/>
            <a:ext cx="1847850" cy="44767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1F4E65E5-F647-4A29-8BA4-1B8BBCC30F23}"/>
              </a:ext>
            </a:extLst>
          </p:cNvPr>
          <p:cNvSpPr txBox="1"/>
          <p:nvPr/>
        </p:nvSpPr>
        <p:spPr>
          <a:xfrm>
            <a:off x="3357936" y="1822110"/>
            <a:ext cx="313361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15</a:t>
            </a:r>
            <a:r>
              <a:rPr lang="ko-KR" altLang="en-US" dirty="0"/>
              <a:t>년도 하반기 총 구매건수</a:t>
            </a:r>
          </a:p>
        </p:txBody>
      </p:sp>
    </p:spTree>
    <p:extLst>
      <p:ext uri="{BB962C8B-B14F-4D97-AF65-F5344CB8AC3E}">
        <p14:creationId xmlns:p14="http://schemas.microsoft.com/office/powerpoint/2010/main" val="413622860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그림 14">
            <a:extLst>
              <a:ext uri="{FF2B5EF4-FFF2-40B4-BE49-F238E27FC236}">
                <a16:creationId xmlns:a16="http://schemas.microsoft.com/office/drawing/2014/main" id="{7E994772-151C-45D8-ABB7-388C583E66E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11495" y="1206464"/>
            <a:ext cx="3810000" cy="4095750"/>
          </a:xfrm>
          <a:prstGeom prst="rect">
            <a:avLst/>
          </a:prstGeom>
        </p:spPr>
      </p:pic>
      <p:sp>
        <p:nvSpPr>
          <p:cNvPr id="16" name="직사각형 15">
            <a:extLst>
              <a:ext uri="{FF2B5EF4-FFF2-40B4-BE49-F238E27FC236}">
                <a16:creationId xmlns:a16="http://schemas.microsoft.com/office/drawing/2014/main" id="{384F6463-B96D-4B04-A44D-B6D6BD4712AB}"/>
              </a:ext>
            </a:extLst>
          </p:cNvPr>
          <p:cNvSpPr/>
          <p:nvPr/>
        </p:nvSpPr>
        <p:spPr>
          <a:xfrm>
            <a:off x="1335210" y="1636160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8935BF05-D80D-4925-B5E9-A451A2AA962D}"/>
              </a:ext>
            </a:extLst>
          </p:cNvPr>
          <p:cNvSpPr/>
          <p:nvPr/>
        </p:nvSpPr>
        <p:spPr>
          <a:xfrm>
            <a:off x="1335212" y="2019621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2D7DBEB5-38A1-4382-993E-CDC6E09E8894}"/>
              </a:ext>
            </a:extLst>
          </p:cNvPr>
          <p:cNvSpPr/>
          <p:nvPr/>
        </p:nvSpPr>
        <p:spPr>
          <a:xfrm>
            <a:off x="1350270" y="2395377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7FE8F54D-9C55-4B05-9158-CF3337709B94}"/>
              </a:ext>
            </a:extLst>
          </p:cNvPr>
          <p:cNvSpPr/>
          <p:nvPr/>
        </p:nvSpPr>
        <p:spPr>
          <a:xfrm>
            <a:off x="1335211" y="2771133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762D8630-12A1-442B-AAC0-490CE3DDEF33}"/>
              </a:ext>
            </a:extLst>
          </p:cNvPr>
          <p:cNvSpPr/>
          <p:nvPr/>
        </p:nvSpPr>
        <p:spPr>
          <a:xfrm>
            <a:off x="1350268" y="3187556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C867A265-0E58-45B3-BF21-CCB048AAACE6}"/>
              </a:ext>
            </a:extLst>
          </p:cNvPr>
          <p:cNvSpPr/>
          <p:nvPr/>
        </p:nvSpPr>
        <p:spPr>
          <a:xfrm>
            <a:off x="1350269" y="3523394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898EA215-472B-49E7-AA44-E27AAB503C05}"/>
              </a:ext>
            </a:extLst>
          </p:cNvPr>
          <p:cNvSpPr/>
          <p:nvPr/>
        </p:nvSpPr>
        <p:spPr>
          <a:xfrm>
            <a:off x="1350269" y="3937889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0BC12866-2C7D-463F-B992-F9C2E7A5CFF9}"/>
              </a:ext>
            </a:extLst>
          </p:cNvPr>
          <p:cNvSpPr/>
          <p:nvPr/>
        </p:nvSpPr>
        <p:spPr>
          <a:xfrm>
            <a:off x="1350269" y="4651411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6" name="그림 25">
            <a:extLst>
              <a:ext uri="{FF2B5EF4-FFF2-40B4-BE49-F238E27FC236}">
                <a16:creationId xmlns:a16="http://schemas.microsoft.com/office/drawing/2014/main" id="{43C3C7A0-09FD-4048-A954-CCF06B37F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7013" y="1240307"/>
            <a:ext cx="3590925" cy="4284915"/>
          </a:xfrm>
          <a:prstGeom prst="rect">
            <a:avLst/>
          </a:prstGeom>
        </p:spPr>
      </p:pic>
      <p:sp>
        <p:nvSpPr>
          <p:cNvPr id="27" name="직사각형 26">
            <a:extLst>
              <a:ext uri="{FF2B5EF4-FFF2-40B4-BE49-F238E27FC236}">
                <a16:creationId xmlns:a16="http://schemas.microsoft.com/office/drawing/2014/main" id="{9F423B66-C2BE-4F38-8729-7B2B44DEF104}"/>
              </a:ext>
            </a:extLst>
          </p:cNvPr>
          <p:cNvSpPr/>
          <p:nvPr/>
        </p:nvSpPr>
        <p:spPr>
          <a:xfrm>
            <a:off x="6445373" y="1450960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8CFC5876-66A2-4712-8107-40702E55F90A}"/>
              </a:ext>
            </a:extLst>
          </p:cNvPr>
          <p:cNvSpPr/>
          <p:nvPr/>
        </p:nvSpPr>
        <p:spPr>
          <a:xfrm>
            <a:off x="6573318" y="2673528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>
            <a:extLst>
              <a:ext uri="{FF2B5EF4-FFF2-40B4-BE49-F238E27FC236}">
                <a16:creationId xmlns:a16="http://schemas.microsoft.com/office/drawing/2014/main" id="{EBA9A0CA-85C5-4C77-8C3E-27FB7E14720E}"/>
              </a:ext>
            </a:extLst>
          </p:cNvPr>
          <p:cNvSpPr/>
          <p:nvPr/>
        </p:nvSpPr>
        <p:spPr>
          <a:xfrm>
            <a:off x="6573317" y="3156734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28FABE83-971A-44E4-BD4D-DD0B64A77F47}"/>
              </a:ext>
            </a:extLst>
          </p:cNvPr>
          <p:cNvSpPr/>
          <p:nvPr/>
        </p:nvSpPr>
        <p:spPr>
          <a:xfrm>
            <a:off x="6573317" y="3620998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id="{FDDCB80F-3937-408D-82E1-995199927A48}"/>
              </a:ext>
            </a:extLst>
          </p:cNvPr>
          <p:cNvSpPr/>
          <p:nvPr/>
        </p:nvSpPr>
        <p:spPr>
          <a:xfrm>
            <a:off x="6573316" y="4011241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직사각형 31">
            <a:extLst>
              <a:ext uri="{FF2B5EF4-FFF2-40B4-BE49-F238E27FC236}">
                <a16:creationId xmlns:a16="http://schemas.microsoft.com/office/drawing/2014/main" id="{1242CFA0-DF50-4902-92A4-F325AD007BEB}"/>
              </a:ext>
            </a:extLst>
          </p:cNvPr>
          <p:cNvSpPr/>
          <p:nvPr/>
        </p:nvSpPr>
        <p:spPr>
          <a:xfrm>
            <a:off x="6509344" y="4861106"/>
            <a:ext cx="3562565" cy="195209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899910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26B9D40F-A6D4-4BB7-8E56-CF3422C573A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9843" y="1504950"/>
            <a:ext cx="3686175" cy="3848100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C4C2C818-4DF2-47D6-A9AB-D0702E2A59DD}"/>
              </a:ext>
            </a:extLst>
          </p:cNvPr>
          <p:cNvSpPr/>
          <p:nvPr/>
        </p:nvSpPr>
        <p:spPr>
          <a:xfrm>
            <a:off x="1139843" y="1679825"/>
            <a:ext cx="3596544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B91508E8-F08C-4C01-8ECE-3FFA58D9EE43}"/>
              </a:ext>
            </a:extLst>
          </p:cNvPr>
          <p:cNvSpPr/>
          <p:nvPr/>
        </p:nvSpPr>
        <p:spPr>
          <a:xfrm>
            <a:off x="1139843" y="2089079"/>
            <a:ext cx="3596544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80D88468-A32A-4F5B-9D20-2C5CCA0892BE}"/>
              </a:ext>
            </a:extLst>
          </p:cNvPr>
          <p:cNvSpPr/>
          <p:nvPr/>
        </p:nvSpPr>
        <p:spPr>
          <a:xfrm>
            <a:off x="1139843" y="2421277"/>
            <a:ext cx="3596544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ADAC4929-B5EF-4AE7-AA58-B4DBD84C9A08}"/>
              </a:ext>
            </a:extLst>
          </p:cNvPr>
          <p:cNvSpPr/>
          <p:nvPr/>
        </p:nvSpPr>
        <p:spPr>
          <a:xfrm>
            <a:off x="1139843" y="2859641"/>
            <a:ext cx="3596544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14331F26-F818-4C44-86C9-7F02849856CC}"/>
              </a:ext>
            </a:extLst>
          </p:cNvPr>
          <p:cNvSpPr/>
          <p:nvPr/>
        </p:nvSpPr>
        <p:spPr>
          <a:xfrm>
            <a:off x="1139843" y="3220949"/>
            <a:ext cx="3596544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F3D9E8E2-3B66-4BAA-B710-32A96D1BBBD9}"/>
              </a:ext>
            </a:extLst>
          </p:cNvPr>
          <p:cNvSpPr/>
          <p:nvPr/>
        </p:nvSpPr>
        <p:spPr>
          <a:xfrm>
            <a:off x="1139843" y="3582257"/>
            <a:ext cx="3596544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C2E4B338-AD6F-4BB8-B9FA-5D1626598E08}"/>
              </a:ext>
            </a:extLst>
          </p:cNvPr>
          <p:cNvSpPr/>
          <p:nvPr/>
        </p:nvSpPr>
        <p:spPr>
          <a:xfrm>
            <a:off x="1139843" y="3953945"/>
            <a:ext cx="3596544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98209C66-AA95-4350-8A94-1FE86015541C}"/>
              </a:ext>
            </a:extLst>
          </p:cNvPr>
          <p:cNvSpPr/>
          <p:nvPr/>
        </p:nvSpPr>
        <p:spPr>
          <a:xfrm>
            <a:off x="1139843" y="4750086"/>
            <a:ext cx="3596544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4AEE2FE2-DED2-4CD5-B042-2206461DC33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0" y="1476375"/>
            <a:ext cx="4391025" cy="3876675"/>
          </a:xfrm>
          <a:prstGeom prst="rect">
            <a:avLst/>
          </a:prstGeom>
        </p:spPr>
      </p:pic>
      <p:sp>
        <p:nvSpPr>
          <p:cNvPr id="15" name="직사각형 14">
            <a:extLst>
              <a:ext uri="{FF2B5EF4-FFF2-40B4-BE49-F238E27FC236}">
                <a16:creationId xmlns:a16="http://schemas.microsoft.com/office/drawing/2014/main" id="{E27C3EC5-E8A9-40AD-91CF-16CCF0EA229C}"/>
              </a:ext>
            </a:extLst>
          </p:cNvPr>
          <p:cNvSpPr/>
          <p:nvPr/>
        </p:nvSpPr>
        <p:spPr>
          <a:xfrm>
            <a:off x="6470417" y="1679825"/>
            <a:ext cx="3913866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37844661-DDBA-4D81-8679-57955ED8FD90}"/>
              </a:ext>
            </a:extLst>
          </p:cNvPr>
          <p:cNvSpPr/>
          <p:nvPr/>
        </p:nvSpPr>
        <p:spPr>
          <a:xfrm>
            <a:off x="6470417" y="2804203"/>
            <a:ext cx="3913866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AEB530BF-4551-48D6-AFE6-246EB45371BA}"/>
              </a:ext>
            </a:extLst>
          </p:cNvPr>
          <p:cNvSpPr/>
          <p:nvPr/>
        </p:nvSpPr>
        <p:spPr>
          <a:xfrm>
            <a:off x="6573159" y="2446641"/>
            <a:ext cx="3913866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F992E13D-DCD2-448B-BE1A-CCBABF8D9E3B}"/>
              </a:ext>
            </a:extLst>
          </p:cNvPr>
          <p:cNvSpPr/>
          <p:nvPr/>
        </p:nvSpPr>
        <p:spPr>
          <a:xfrm>
            <a:off x="6573159" y="3566952"/>
            <a:ext cx="3913866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DC04FEF-3AA8-4E9E-8438-F75FF9E15B1D}"/>
              </a:ext>
            </a:extLst>
          </p:cNvPr>
          <p:cNvSpPr/>
          <p:nvPr/>
        </p:nvSpPr>
        <p:spPr>
          <a:xfrm>
            <a:off x="6573159" y="3958226"/>
            <a:ext cx="3913866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>
            <a:extLst>
              <a:ext uri="{FF2B5EF4-FFF2-40B4-BE49-F238E27FC236}">
                <a16:creationId xmlns:a16="http://schemas.microsoft.com/office/drawing/2014/main" id="{243F336C-A331-4904-B529-9A716B21DF90}"/>
              </a:ext>
            </a:extLst>
          </p:cNvPr>
          <p:cNvSpPr/>
          <p:nvPr/>
        </p:nvSpPr>
        <p:spPr>
          <a:xfrm>
            <a:off x="6573159" y="4720387"/>
            <a:ext cx="3913866" cy="154112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9618660"/>
      </p:ext>
    </p:extLst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37E2B41-9798-4A7A-9B21-A49863EDCD9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4191" y="1302248"/>
            <a:ext cx="4286250" cy="415798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EE03C08-D6D4-49B6-8042-C3A09E7C4AC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10703" y="1191803"/>
            <a:ext cx="4362450" cy="426843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0CB035E0-77A1-4D34-82D8-1206BE7BA7CF}"/>
              </a:ext>
            </a:extLst>
          </p:cNvPr>
          <p:cNvSpPr/>
          <p:nvPr/>
        </p:nvSpPr>
        <p:spPr>
          <a:xfrm>
            <a:off x="1099335" y="1530849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78DEBEAF-E28E-4E86-9B5E-43BEDEDCC4EA}"/>
              </a:ext>
            </a:extLst>
          </p:cNvPr>
          <p:cNvSpPr/>
          <p:nvPr/>
        </p:nvSpPr>
        <p:spPr>
          <a:xfrm>
            <a:off x="1099335" y="1913563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FB0CCC7A-3219-427A-8862-5C0067D958E4}"/>
              </a:ext>
            </a:extLst>
          </p:cNvPr>
          <p:cNvSpPr/>
          <p:nvPr/>
        </p:nvSpPr>
        <p:spPr>
          <a:xfrm>
            <a:off x="1099335" y="2296277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CB6291A9-E09F-4A83-BC0D-4B6BE25E3521}"/>
              </a:ext>
            </a:extLst>
          </p:cNvPr>
          <p:cNvSpPr/>
          <p:nvPr/>
        </p:nvSpPr>
        <p:spPr>
          <a:xfrm>
            <a:off x="1190090" y="2751761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56A78E11-7140-4D89-9DE3-B0A3076EFAE8}"/>
              </a:ext>
            </a:extLst>
          </p:cNvPr>
          <p:cNvSpPr/>
          <p:nvPr/>
        </p:nvSpPr>
        <p:spPr>
          <a:xfrm>
            <a:off x="1190090" y="3597240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83212615-C5EE-4E65-A828-ED25FD6EA79E}"/>
              </a:ext>
            </a:extLst>
          </p:cNvPr>
          <p:cNvSpPr/>
          <p:nvPr/>
        </p:nvSpPr>
        <p:spPr>
          <a:xfrm>
            <a:off x="1051763" y="4017411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7E686496-991B-46B1-8F03-CE2A616DA083}"/>
              </a:ext>
            </a:extLst>
          </p:cNvPr>
          <p:cNvSpPr/>
          <p:nvPr/>
        </p:nvSpPr>
        <p:spPr>
          <a:xfrm>
            <a:off x="1099335" y="4849936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9857CE88-2727-4BF9-BFE5-D257634FD3E5}"/>
              </a:ext>
            </a:extLst>
          </p:cNvPr>
          <p:cNvSpPr/>
          <p:nvPr/>
        </p:nvSpPr>
        <p:spPr>
          <a:xfrm>
            <a:off x="6286072" y="1836506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A373EDEC-D8EA-4AE1-83BF-E4C06D36C949}"/>
              </a:ext>
            </a:extLst>
          </p:cNvPr>
          <p:cNvSpPr/>
          <p:nvPr/>
        </p:nvSpPr>
        <p:spPr>
          <a:xfrm>
            <a:off x="6182047" y="2219220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6E6AB31C-7E1D-4E90-AD4D-FD7A28E54A6D}"/>
              </a:ext>
            </a:extLst>
          </p:cNvPr>
          <p:cNvSpPr/>
          <p:nvPr/>
        </p:nvSpPr>
        <p:spPr>
          <a:xfrm>
            <a:off x="6234060" y="2681901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7152E1AA-3752-4FBB-BFF4-A8AEE5623270}"/>
              </a:ext>
            </a:extLst>
          </p:cNvPr>
          <p:cNvSpPr/>
          <p:nvPr/>
        </p:nvSpPr>
        <p:spPr>
          <a:xfrm>
            <a:off x="6234060" y="3090395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D2AAA4FE-5233-4AE5-83BD-7989EA701070}"/>
              </a:ext>
            </a:extLst>
          </p:cNvPr>
          <p:cNvSpPr/>
          <p:nvPr/>
        </p:nvSpPr>
        <p:spPr>
          <a:xfrm>
            <a:off x="6182047" y="3520183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5AE3C298-B1B0-4C7B-8D1E-55C12CBB329B}"/>
              </a:ext>
            </a:extLst>
          </p:cNvPr>
          <p:cNvSpPr/>
          <p:nvPr/>
        </p:nvSpPr>
        <p:spPr>
          <a:xfrm>
            <a:off x="6182047" y="3949971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43C1FC03-AAB1-478F-BDF3-D50EB3357C41}"/>
              </a:ext>
            </a:extLst>
          </p:cNvPr>
          <p:cNvSpPr/>
          <p:nvPr/>
        </p:nvSpPr>
        <p:spPr>
          <a:xfrm>
            <a:off x="6208054" y="4772879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0886827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E8A52D35-4431-4CCA-BEAE-87E09D1C911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59774" y="1485900"/>
            <a:ext cx="4314825" cy="38862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F0B88324-BD3F-437E-A375-A57741D67B7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22151" y="1591852"/>
            <a:ext cx="4410075" cy="382905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6D153BEE-8168-4479-9095-20AFED1B63F2}"/>
              </a:ext>
            </a:extLst>
          </p:cNvPr>
          <p:cNvSpPr/>
          <p:nvPr/>
        </p:nvSpPr>
        <p:spPr>
          <a:xfrm>
            <a:off x="1359774" y="1744039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FCEE56A1-B02B-4786-8A62-3C4429F584F3}"/>
              </a:ext>
            </a:extLst>
          </p:cNvPr>
          <p:cNvSpPr/>
          <p:nvPr/>
        </p:nvSpPr>
        <p:spPr>
          <a:xfrm>
            <a:off x="1359774" y="2156291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D2EDF830-0438-4819-B9F2-47028397E18D}"/>
              </a:ext>
            </a:extLst>
          </p:cNvPr>
          <p:cNvSpPr/>
          <p:nvPr/>
        </p:nvSpPr>
        <p:spPr>
          <a:xfrm>
            <a:off x="1421633" y="2491486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 err="1"/>
              <a:t>ㅊ</a:t>
            </a:r>
            <a:endParaRPr lang="ko-KR" altLang="en-US" dirty="0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502AE63D-A598-43D5-B2AC-B2868407BA85}"/>
              </a:ext>
            </a:extLst>
          </p:cNvPr>
          <p:cNvSpPr/>
          <p:nvPr/>
        </p:nvSpPr>
        <p:spPr>
          <a:xfrm>
            <a:off x="1359774" y="2826681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6FC7A321-DD6E-402B-B016-93E60C7E217E}"/>
              </a:ext>
            </a:extLst>
          </p:cNvPr>
          <p:cNvSpPr/>
          <p:nvPr/>
        </p:nvSpPr>
        <p:spPr>
          <a:xfrm>
            <a:off x="1421633" y="3208113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DB157C12-2417-4867-A43A-DF8B97472938}"/>
              </a:ext>
            </a:extLst>
          </p:cNvPr>
          <p:cNvSpPr/>
          <p:nvPr/>
        </p:nvSpPr>
        <p:spPr>
          <a:xfrm>
            <a:off x="1421633" y="3604948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:a16="http://schemas.microsoft.com/office/drawing/2014/main" id="{213C1B12-A34E-44E1-8787-80C37270D971}"/>
              </a:ext>
            </a:extLst>
          </p:cNvPr>
          <p:cNvSpPr/>
          <p:nvPr/>
        </p:nvSpPr>
        <p:spPr>
          <a:xfrm>
            <a:off x="1359774" y="4022333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746F29F8-429F-47BC-BCDE-853A389042C7}"/>
              </a:ext>
            </a:extLst>
          </p:cNvPr>
          <p:cNvSpPr/>
          <p:nvPr/>
        </p:nvSpPr>
        <p:spPr>
          <a:xfrm>
            <a:off x="1359774" y="4723543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1F8121D8-DC4D-4E16-8D20-AB1D988A6373}"/>
              </a:ext>
            </a:extLst>
          </p:cNvPr>
          <p:cNvSpPr/>
          <p:nvPr/>
        </p:nvSpPr>
        <p:spPr>
          <a:xfrm>
            <a:off x="6531635" y="1823666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183F2681-2910-4958-A25C-AD6F5349BBF6}"/>
              </a:ext>
            </a:extLst>
          </p:cNvPr>
          <p:cNvSpPr/>
          <p:nvPr/>
        </p:nvSpPr>
        <p:spPr>
          <a:xfrm>
            <a:off x="6579261" y="2568542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91FA52DB-8130-4420-8DF8-FEC04789FA6F}"/>
              </a:ext>
            </a:extLst>
          </p:cNvPr>
          <p:cNvSpPr/>
          <p:nvPr/>
        </p:nvSpPr>
        <p:spPr>
          <a:xfrm>
            <a:off x="6579261" y="2905025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직사각형 16">
            <a:extLst>
              <a:ext uri="{FF2B5EF4-FFF2-40B4-BE49-F238E27FC236}">
                <a16:creationId xmlns:a16="http://schemas.microsoft.com/office/drawing/2014/main" id="{5A0D86F7-B3F0-4280-8AFD-D72E9D855AE7}"/>
              </a:ext>
            </a:extLst>
          </p:cNvPr>
          <p:cNvSpPr/>
          <p:nvPr/>
        </p:nvSpPr>
        <p:spPr>
          <a:xfrm>
            <a:off x="6641120" y="3672367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id="{1B990294-604A-4D56-857B-5C4B3CA015F5}"/>
              </a:ext>
            </a:extLst>
          </p:cNvPr>
          <p:cNvSpPr/>
          <p:nvPr/>
        </p:nvSpPr>
        <p:spPr>
          <a:xfrm>
            <a:off x="6531635" y="4085906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F956445E-1058-41F7-988A-5A3ECE7707DB}"/>
              </a:ext>
            </a:extLst>
          </p:cNvPr>
          <p:cNvSpPr/>
          <p:nvPr/>
        </p:nvSpPr>
        <p:spPr>
          <a:xfrm>
            <a:off x="6641120" y="4823713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6413906"/>
      </p:ext>
    </p:extLst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67856540-F245-40AC-864E-98AD632AA96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07160" y="1406970"/>
            <a:ext cx="4352925" cy="38385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66890D9-769B-4DE9-977C-1436505976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86339" y="1406970"/>
            <a:ext cx="4448175" cy="3848100"/>
          </a:xfrm>
          <a:prstGeom prst="rect">
            <a:avLst/>
          </a:prstGeom>
        </p:spPr>
      </p:pic>
      <p:sp>
        <p:nvSpPr>
          <p:cNvPr id="6" name="직사각형 5">
            <a:extLst>
              <a:ext uri="{FF2B5EF4-FFF2-40B4-BE49-F238E27FC236}">
                <a16:creationId xmlns:a16="http://schemas.microsoft.com/office/drawing/2014/main" id="{5E065381-0181-4900-A64C-2BACC4FACB26}"/>
              </a:ext>
            </a:extLst>
          </p:cNvPr>
          <p:cNvSpPr/>
          <p:nvPr/>
        </p:nvSpPr>
        <p:spPr>
          <a:xfrm>
            <a:off x="1457486" y="1612455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C300C352-0D7D-4874-BCAE-848889566C29}"/>
              </a:ext>
            </a:extLst>
          </p:cNvPr>
          <p:cNvSpPr/>
          <p:nvPr/>
        </p:nvSpPr>
        <p:spPr>
          <a:xfrm>
            <a:off x="1207160" y="1972053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52E0EBF7-71BA-4C49-9D2B-29997C04A6F9}"/>
              </a:ext>
            </a:extLst>
          </p:cNvPr>
          <p:cNvSpPr/>
          <p:nvPr/>
        </p:nvSpPr>
        <p:spPr>
          <a:xfrm>
            <a:off x="1288069" y="2341337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25991065-72E9-4D80-BB5B-FDB121B099A5}"/>
              </a:ext>
            </a:extLst>
          </p:cNvPr>
          <p:cNvSpPr/>
          <p:nvPr/>
        </p:nvSpPr>
        <p:spPr>
          <a:xfrm>
            <a:off x="1288069" y="3449549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31E2BD4C-4311-4F61-9608-3AFE10043A0F}"/>
              </a:ext>
            </a:extLst>
          </p:cNvPr>
          <p:cNvSpPr/>
          <p:nvPr/>
        </p:nvSpPr>
        <p:spPr>
          <a:xfrm>
            <a:off x="1288069" y="4670461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0C7375D3-0395-4D43-958A-5417FC8E2BD2}"/>
              </a:ext>
            </a:extLst>
          </p:cNvPr>
          <p:cNvSpPr/>
          <p:nvPr/>
        </p:nvSpPr>
        <p:spPr>
          <a:xfrm>
            <a:off x="6414873" y="1612455"/>
            <a:ext cx="4191106" cy="154113"/>
          </a:xfrm>
          <a:prstGeom prst="rect">
            <a:avLst/>
          </a:prstGeom>
          <a:solidFill>
            <a:schemeClr val="accent5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1216873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1FA399C-C952-418A-B039-877A9C55D88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40431" y="1373098"/>
            <a:ext cx="1219200" cy="49530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B623010-D81A-468C-B6DD-1708F1FBF75A}"/>
              </a:ext>
            </a:extLst>
          </p:cNvPr>
          <p:cNvSpPr txBox="1"/>
          <p:nvPr/>
        </p:nvSpPr>
        <p:spPr>
          <a:xfrm>
            <a:off x="215756" y="195209"/>
            <a:ext cx="491104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기존고객수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여성 </a:t>
            </a:r>
            <a:r>
              <a:rPr lang="en-US" altLang="ko-KR" dirty="0"/>
              <a:t>15898</a:t>
            </a:r>
            <a:r>
              <a:rPr lang="ko-KR" altLang="en-US" dirty="0"/>
              <a:t>중 </a:t>
            </a:r>
            <a:r>
              <a:rPr lang="en-US" altLang="ko-KR" dirty="0"/>
              <a:t>15734</a:t>
            </a:r>
          </a:p>
          <a:p>
            <a:r>
              <a:rPr lang="en-US" altLang="ko-KR" b="0" i="0" dirty="0">
                <a:effectLst/>
                <a:latin typeface="Whitney"/>
              </a:rPr>
              <a:t>166</a:t>
            </a:r>
            <a:r>
              <a:rPr lang="ko-KR" altLang="en-US" b="0" i="0" dirty="0">
                <a:effectLst/>
                <a:latin typeface="Whitney"/>
              </a:rPr>
              <a:t>명중 신규 </a:t>
            </a:r>
            <a:r>
              <a:rPr lang="en-US" altLang="ko-KR" b="0" i="0" dirty="0">
                <a:effectLst/>
                <a:latin typeface="Whitney"/>
              </a:rPr>
              <a:t>35</a:t>
            </a:r>
            <a:r>
              <a:rPr lang="ko-KR" altLang="en-US" b="0" i="0" dirty="0">
                <a:effectLst/>
                <a:latin typeface="Whitney"/>
              </a:rPr>
              <a:t>명</a:t>
            </a:r>
            <a:r>
              <a:rPr lang="en-US" altLang="ko-KR" b="0" i="0" dirty="0">
                <a:effectLst/>
                <a:latin typeface="Whitney"/>
              </a:rPr>
              <a:t>, 14</a:t>
            </a:r>
            <a:r>
              <a:rPr lang="ko-KR" altLang="en-US" b="0" i="0" dirty="0">
                <a:effectLst/>
                <a:latin typeface="Whitney"/>
              </a:rPr>
              <a:t>명 이탈</a:t>
            </a:r>
            <a:r>
              <a:rPr lang="en-US" altLang="ko-KR" b="0" i="0" dirty="0">
                <a:effectLst/>
                <a:latin typeface="Whitney"/>
              </a:rPr>
              <a:t>, 117</a:t>
            </a:r>
            <a:r>
              <a:rPr lang="ko-KR" altLang="en-US" b="0" i="0" dirty="0">
                <a:effectLst/>
                <a:latin typeface="Whitney"/>
              </a:rPr>
              <a:t>명은 나머지 </a:t>
            </a:r>
            <a:r>
              <a:rPr lang="en-US" altLang="ko-KR" b="0" i="0" dirty="0">
                <a:effectLst/>
                <a:latin typeface="Whitney"/>
              </a:rPr>
              <a:t>5</a:t>
            </a:r>
            <a:r>
              <a:rPr lang="ko-KR" altLang="en-US" b="0" i="0" dirty="0">
                <a:effectLst/>
                <a:latin typeface="Whitney"/>
              </a:rPr>
              <a:t>가지케이스</a:t>
            </a:r>
            <a:endParaRPr lang="ko-KR" altLang="en-US" dirty="0"/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BC421018-7FD1-47D6-93D1-B5E065C64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48737" y="542336"/>
            <a:ext cx="5623496" cy="4581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4835158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89DF954-6642-4FE3-AE80-2402E87E5B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6138" y="661558"/>
            <a:ext cx="7789311" cy="43830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88415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389528B-D2C0-4A23-BD9F-074EC516E0FD}"/>
              </a:ext>
            </a:extLst>
          </p:cNvPr>
          <p:cNvSpPr txBox="1"/>
          <p:nvPr/>
        </p:nvSpPr>
        <p:spPr>
          <a:xfrm>
            <a:off x="357027" y="349590"/>
            <a:ext cx="609771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effectLst/>
                <a:latin typeface="Whitney"/>
              </a:rPr>
              <a:t>166</a:t>
            </a:r>
            <a:r>
              <a:rPr lang="ko-KR" altLang="en-US" b="0" i="0" dirty="0">
                <a:effectLst/>
                <a:latin typeface="Whitney"/>
              </a:rPr>
              <a:t>명중</a:t>
            </a:r>
            <a:r>
              <a:rPr lang="en-US" altLang="ko-KR" b="0" i="0" dirty="0">
                <a:effectLst/>
                <a:latin typeface="Whitney"/>
              </a:rPr>
              <a:t>/</a:t>
            </a:r>
            <a:r>
              <a:rPr lang="ko-KR" altLang="en-US" b="0" i="0" dirty="0">
                <a:effectLst/>
                <a:latin typeface="Whitney"/>
              </a:rPr>
              <a:t> </a:t>
            </a:r>
            <a:r>
              <a:rPr lang="en-US" altLang="ko-KR" b="0" i="0" dirty="0">
                <a:effectLst/>
                <a:latin typeface="Whitney"/>
              </a:rPr>
              <a:t>35</a:t>
            </a:r>
            <a:r>
              <a:rPr lang="ko-KR" altLang="en-US" b="0" i="0" dirty="0">
                <a:effectLst/>
                <a:latin typeface="Whitney"/>
              </a:rPr>
              <a:t>명 신규</a:t>
            </a:r>
            <a:r>
              <a:rPr lang="en-US" altLang="ko-KR" b="0" i="0" dirty="0">
                <a:effectLst/>
                <a:latin typeface="Whitney"/>
              </a:rPr>
              <a:t>, 14</a:t>
            </a:r>
            <a:r>
              <a:rPr lang="ko-KR" altLang="en-US" b="0" i="0" dirty="0">
                <a:effectLst/>
                <a:latin typeface="Whitney"/>
              </a:rPr>
              <a:t>명 이탈</a:t>
            </a:r>
            <a:r>
              <a:rPr lang="en-US" altLang="ko-KR" b="0" i="0" dirty="0">
                <a:effectLst/>
                <a:latin typeface="Whitney"/>
              </a:rPr>
              <a:t>, 117</a:t>
            </a:r>
            <a:r>
              <a:rPr lang="ko-KR" altLang="en-US" b="0" i="0" dirty="0">
                <a:effectLst/>
                <a:latin typeface="Whitney"/>
              </a:rPr>
              <a:t>명 </a:t>
            </a:r>
            <a:r>
              <a:rPr lang="en-US" altLang="ko-KR" b="0" i="0" dirty="0">
                <a:effectLst/>
                <a:latin typeface="Whitney"/>
              </a:rPr>
              <a:t>(</a:t>
            </a:r>
            <a:r>
              <a:rPr lang="ko-KR" altLang="en-US" b="0" i="0" dirty="0" err="1">
                <a:effectLst/>
                <a:latin typeface="Whitney"/>
              </a:rPr>
              <a:t>태형님자료</a:t>
            </a:r>
            <a:r>
              <a:rPr lang="en-US" altLang="ko-KR" b="0" i="0" dirty="0">
                <a:effectLst/>
                <a:latin typeface="Whitney"/>
              </a:rPr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357130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965E9764-C3D8-43F1-A17E-47ED1A6284D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699" y="1020617"/>
            <a:ext cx="2809875" cy="210502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0766EB1F-DD90-4389-A093-7634955CE007}"/>
              </a:ext>
            </a:extLst>
          </p:cNvPr>
          <p:cNvSpPr txBox="1"/>
          <p:nvPr/>
        </p:nvSpPr>
        <p:spPr>
          <a:xfrm>
            <a:off x="372276" y="0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 성별 분포도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D29EA859-04FB-4A19-8B54-1EC5B24943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14193" y="1083334"/>
            <a:ext cx="2771775" cy="1885950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7DC07AA3-5BA0-4600-ACA8-001C341144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11001" y="4504630"/>
            <a:ext cx="2619375" cy="1771650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2A125AE2-9C2E-41F7-B7C7-6A214749400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88920" y="4380805"/>
            <a:ext cx="2600325" cy="189547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B302FAA-B83D-48C3-8DFA-70BEA009BCE1}"/>
              </a:ext>
            </a:extLst>
          </p:cNvPr>
          <p:cNvSpPr txBox="1"/>
          <p:nvPr/>
        </p:nvSpPr>
        <p:spPr>
          <a:xfrm>
            <a:off x="8259590" y="3794028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 성별 분포도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125E59D3-9CE1-40C6-9A61-3CE2EEA7DA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98233" y="422097"/>
            <a:ext cx="2867025" cy="2009775"/>
          </a:xfrm>
          <a:prstGeom prst="rect">
            <a:avLst/>
          </a:prstGeom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0A6692BE-EC2B-4AF5-AEF5-B70EFC94D8E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9183" y="2473504"/>
            <a:ext cx="2886075" cy="1952625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1A1F9A9F-051D-4F38-9ABC-F8CC6E09584D}"/>
              </a:ext>
            </a:extLst>
          </p:cNvPr>
          <p:cNvSpPr txBox="1"/>
          <p:nvPr/>
        </p:nvSpPr>
        <p:spPr>
          <a:xfrm>
            <a:off x="7364376" y="92362"/>
            <a:ext cx="222949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 성별 분포도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:a16="http://schemas.microsoft.com/office/drawing/2014/main" id="{4779D848-8E22-4D06-BC49-4169E35D43FB}"/>
              </a:ext>
            </a:extLst>
          </p:cNvPr>
          <p:cNvSpPr/>
          <p:nvPr/>
        </p:nvSpPr>
        <p:spPr>
          <a:xfrm>
            <a:off x="2473134" y="1097940"/>
            <a:ext cx="409521" cy="10873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617E674A-350A-42D4-8373-5CE818BAE376}"/>
              </a:ext>
            </a:extLst>
          </p:cNvPr>
          <p:cNvSpPr/>
          <p:nvPr/>
        </p:nvSpPr>
        <p:spPr>
          <a:xfrm>
            <a:off x="2473134" y="2906142"/>
            <a:ext cx="409521" cy="10873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A4E14CA1-5C46-4C00-9AFD-9A0BCA062D2D}"/>
              </a:ext>
            </a:extLst>
          </p:cNvPr>
          <p:cNvSpPr/>
          <p:nvPr/>
        </p:nvSpPr>
        <p:spPr>
          <a:xfrm>
            <a:off x="8407198" y="1711179"/>
            <a:ext cx="409521" cy="10873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AEDC9526-767E-4F84-AE96-E96F34263062}"/>
              </a:ext>
            </a:extLst>
          </p:cNvPr>
          <p:cNvSpPr/>
          <p:nvPr/>
        </p:nvSpPr>
        <p:spPr>
          <a:xfrm>
            <a:off x="11393760" y="1529457"/>
            <a:ext cx="409521" cy="10873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>
            <a:extLst>
              <a:ext uri="{FF2B5EF4-FFF2-40B4-BE49-F238E27FC236}">
                <a16:creationId xmlns:a16="http://schemas.microsoft.com/office/drawing/2014/main" id="{495E4BC0-21B1-4343-8DBE-44CEE6678BFC}"/>
              </a:ext>
            </a:extLst>
          </p:cNvPr>
          <p:cNvSpPr/>
          <p:nvPr/>
        </p:nvSpPr>
        <p:spPr>
          <a:xfrm>
            <a:off x="8540620" y="4889645"/>
            <a:ext cx="409521" cy="10873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id="{FC3B963B-396C-4677-87E5-034ADBBAF07A}"/>
              </a:ext>
            </a:extLst>
          </p:cNvPr>
          <p:cNvSpPr/>
          <p:nvPr/>
        </p:nvSpPr>
        <p:spPr>
          <a:xfrm>
            <a:off x="11340194" y="4847690"/>
            <a:ext cx="409521" cy="1087347"/>
          </a:xfrm>
          <a:prstGeom prst="rect">
            <a:avLst/>
          </a:prstGeom>
          <a:solidFill>
            <a:schemeClr val="accent4">
              <a:alpha val="50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7D38762-8172-4C1F-9D58-9A73919D2A18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058434" y="2249663"/>
            <a:ext cx="2809875" cy="3981450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5AC10D15-DC8D-4946-9A9A-D565ABB1F3D4}"/>
              </a:ext>
            </a:extLst>
          </p:cNvPr>
          <p:cNvSpPr txBox="1"/>
          <p:nvPr/>
        </p:nvSpPr>
        <p:spPr>
          <a:xfrm>
            <a:off x="3273690" y="1711179"/>
            <a:ext cx="250557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 성별 전체 비율</a:t>
            </a:r>
          </a:p>
        </p:txBody>
      </p:sp>
    </p:spTree>
    <p:extLst>
      <p:ext uri="{BB962C8B-B14F-4D97-AF65-F5344CB8AC3E}">
        <p14:creationId xmlns:p14="http://schemas.microsoft.com/office/powerpoint/2010/main" val="3426215940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6849551A-C25F-4725-9371-DB2970B72F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106" y="296024"/>
            <a:ext cx="3438525" cy="26289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0" name="Picture 2">
            <a:extLst>
              <a:ext uri="{FF2B5EF4-FFF2-40B4-BE49-F238E27FC236}">
                <a16:creationId xmlns:a16="http://schemas.microsoft.com/office/drawing/2014/main" id="{7654C0C1-25DF-47D3-BC16-A9008FAEA4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17195" y="296024"/>
            <a:ext cx="5435029" cy="145841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365464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C390641E-F676-418D-9DD4-6A16920A8A55}"/>
              </a:ext>
            </a:extLst>
          </p:cNvPr>
          <p:cNvSpPr txBox="1"/>
          <p:nvPr/>
        </p:nvSpPr>
        <p:spPr>
          <a:xfrm>
            <a:off x="1322409" y="1016884"/>
            <a:ext cx="75322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-- 6675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구매감소 고객</a:t>
            </a:r>
          </a:p>
          <a:p>
            <a:pPr algn="l" fontAlgn="base"/>
            <a:r>
              <a:rPr lang="en-US" altLang="ko-KR" dirty="0">
                <a:solidFill>
                  <a:srgbClr val="000000"/>
                </a:solidFill>
                <a:latin typeface="inherit"/>
              </a:rPr>
              <a:t>-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-7795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구매감소 고객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-- 6662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상반기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상반기 구매감소고객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-- 7645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하반기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하반기 구매감소 고객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1423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14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년상반기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&gt; 14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년하반기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&gt; 15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년상반기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&gt; 15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 하반기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구간별 구매감소고객 비율은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40-50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프로이고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꾸준히 구매감소고객 비율은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!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BC620C5-D104-4E59-8D0E-4B0DCEEC8B82}"/>
              </a:ext>
            </a:extLst>
          </p:cNvPr>
          <p:cNvSpPr txBox="1"/>
          <p:nvPr/>
        </p:nvSpPr>
        <p:spPr>
          <a:xfrm>
            <a:off x="2167361" y="3949861"/>
            <a:ext cx="7532224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 fontAlgn="base">
              <a:buFont typeface="+mj-lt"/>
              <a:buAutoNum type="arabicPeriod"/>
            </a:pP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-- 6675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구매감소 고객</a:t>
            </a:r>
          </a:p>
          <a:p>
            <a:pPr algn="l" fontAlgn="base"/>
            <a:r>
              <a:rPr lang="en-US" altLang="ko-KR" dirty="0">
                <a:solidFill>
                  <a:srgbClr val="000000"/>
                </a:solidFill>
                <a:latin typeface="inherit"/>
              </a:rPr>
              <a:t>-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-7105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구매감소 고객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-- 6662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상반기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상반기 구매감소고객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-- 7645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14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하반기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년도 하반기 구매감소 고객</a:t>
            </a:r>
          </a:p>
          <a:p>
            <a:pPr algn="l" fontAlgn="base"/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1423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명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, 14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년상반기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&gt; 14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년하반기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&gt; 15</a:t>
            </a:r>
            <a:r>
              <a:rPr lang="ko-KR" altLang="en-US" b="0" i="0" dirty="0" err="1">
                <a:solidFill>
                  <a:srgbClr val="000000"/>
                </a:solidFill>
                <a:effectLst/>
                <a:latin typeface="inherit"/>
              </a:rPr>
              <a:t>년상반기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&gt; 15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년 하반기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구간별 구매감소고객 비율은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40-50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프로이고</a:t>
            </a:r>
          </a:p>
          <a:p>
            <a:pPr algn="l" fontAlgn="base"/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꾸준히 구매감소고객 비율은 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10</a:t>
            </a:r>
            <a:r>
              <a:rPr lang="ko-KR" altLang="en-US" b="0" i="0" dirty="0">
                <a:solidFill>
                  <a:srgbClr val="000000"/>
                </a:solidFill>
                <a:effectLst/>
                <a:latin typeface="inherit"/>
              </a:rPr>
              <a:t>프로입니다</a:t>
            </a:r>
            <a:r>
              <a:rPr lang="en-US" altLang="ko-KR" b="0" i="0" dirty="0">
                <a:solidFill>
                  <a:srgbClr val="000000"/>
                </a:solidFill>
                <a:effectLst/>
                <a:latin typeface="inherit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2696765552"/>
      </p:ext>
    </p:extLst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>
            <a:extLst>
              <a:ext uri="{FF2B5EF4-FFF2-40B4-BE49-F238E27FC236}">
                <a16:creationId xmlns:a16="http://schemas.microsoft.com/office/drawing/2014/main" id="{511D5FA7-ABFB-4C49-B6AF-C2DC578843A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8624" y="0"/>
            <a:ext cx="5434174" cy="120087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BF912029-2B3A-4460-9D01-44A2748A23D9}"/>
              </a:ext>
            </a:extLst>
          </p:cNvPr>
          <p:cNvSpPr txBox="1"/>
          <p:nvPr/>
        </p:nvSpPr>
        <p:spPr>
          <a:xfrm>
            <a:off x="6551271" y="1226916"/>
            <a:ext cx="223391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/>
              <a:t>이탈고개구매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4639815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5D41EAD6-B657-4829-BE77-ADB14A61DB7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5199" y="295577"/>
            <a:ext cx="3447783" cy="310038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C4722A-43E6-4096-8B8C-A0CF1644E93F}"/>
              </a:ext>
            </a:extLst>
          </p:cNvPr>
          <p:cNvSpPr txBox="1"/>
          <p:nvPr/>
        </p:nvSpPr>
        <p:spPr>
          <a:xfrm>
            <a:off x="4388236" y="295577"/>
            <a:ext cx="555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14</a:t>
            </a:r>
            <a:r>
              <a:rPr lang="ko-KR" altLang="en-US" dirty="0"/>
              <a:t>년</a:t>
            </a:r>
            <a:r>
              <a:rPr lang="en-US" altLang="ko-KR" dirty="0"/>
              <a:t>,15</a:t>
            </a:r>
            <a:r>
              <a:rPr lang="ko-KR" altLang="en-US" dirty="0"/>
              <a:t>년도 총구매액 </a:t>
            </a:r>
            <a:r>
              <a:rPr lang="en-US" altLang="ko-KR" dirty="0"/>
              <a:t>mean</a:t>
            </a:r>
            <a:r>
              <a:rPr lang="ko-KR" altLang="en-US" dirty="0"/>
              <a:t>값과 </a:t>
            </a:r>
            <a:r>
              <a:rPr lang="en-US" altLang="ko-KR" dirty="0"/>
              <a:t>75% </a:t>
            </a:r>
            <a:r>
              <a:rPr lang="ko-KR" altLang="en-US" dirty="0"/>
              <a:t>값은 비슷하나 </a:t>
            </a:r>
            <a:r>
              <a:rPr lang="en-US" altLang="ko-KR" dirty="0"/>
              <a:t>max</a:t>
            </a:r>
            <a:r>
              <a:rPr lang="ko-KR" altLang="en-US" dirty="0"/>
              <a:t>값에 뒤에 </a:t>
            </a:r>
            <a:r>
              <a:rPr lang="en-US" altLang="ko-KR" dirty="0"/>
              <a:t>0</a:t>
            </a:r>
            <a:r>
              <a:rPr lang="ko-KR" altLang="en-US" dirty="0"/>
              <a:t>이 하나 더 붙는 것을 보았을 때 큰 값이 </a:t>
            </a:r>
            <a:r>
              <a:rPr lang="en-US" altLang="ko-KR" dirty="0"/>
              <a:t>max</a:t>
            </a:r>
            <a:r>
              <a:rPr lang="ko-KR" altLang="en-US" dirty="0"/>
              <a:t>값들이 존재함을 발견할 수 있음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0C5CEC1-B506-47D7-A0DE-3D5EBF2DAC7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88236" y="1395560"/>
            <a:ext cx="3621445" cy="25213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782A7D9-47D1-4F0E-8D62-EDF9F6760F6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45199" y="3566992"/>
            <a:ext cx="3333750" cy="3057525"/>
          </a:xfrm>
          <a:prstGeom prst="rect">
            <a:avLst/>
          </a:prstGeom>
        </p:spPr>
      </p:pic>
      <p:pic>
        <p:nvPicPr>
          <p:cNvPr id="6" name="Picture 2">
            <a:extLst>
              <a:ext uri="{FF2B5EF4-FFF2-40B4-BE49-F238E27FC236}">
                <a16:creationId xmlns:a16="http://schemas.microsoft.com/office/drawing/2014/main" id="{8A108446-CD4A-40F2-B6DE-F7CCC52AE8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99020" y="1459492"/>
            <a:ext cx="3438525" cy="24574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989428282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FF9CB34-F963-444D-9CF9-F38E2C453651}"/>
              </a:ext>
            </a:extLst>
          </p:cNvPr>
          <p:cNvSpPr txBox="1"/>
          <p:nvPr/>
        </p:nvSpPr>
        <p:spPr>
          <a:xfrm>
            <a:off x="336479" y="802325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/>
              <a:t>https://productbankkorea.or.kr/products/database/category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6359111-903C-40C7-9788-44982B3F6B86}"/>
              </a:ext>
            </a:extLst>
          </p:cNvPr>
          <p:cNvSpPr txBox="1"/>
          <p:nvPr/>
        </p:nvSpPr>
        <p:spPr>
          <a:xfrm>
            <a:off x="616449" y="236306"/>
            <a:ext cx="202400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상품분류체계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03723357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8A78C48E-0CEC-4958-92D0-5B9F10CDD0D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02308" y="749853"/>
            <a:ext cx="1685925" cy="714375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E18D7C96-ACD3-42D2-94CD-C95B93904A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2769" y="471113"/>
            <a:ext cx="4191000" cy="49911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7B393D62-F753-4A0E-8B48-896D4548EE3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78525" y="1771650"/>
            <a:ext cx="6200775" cy="5086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678429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19170E6B-5E7D-4FD4-B559-A7A9F14F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22541" y="1644139"/>
            <a:ext cx="3619500" cy="24003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76A1A9A2-5CBF-43E6-9120-D6B56EC694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7095" y="1168686"/>
            <a:ext cx="4257675" cy="5486400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4346291A-456D-490A-BB6A-5837B5379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9812" y="1689513"/>
            <a:ext cx="3505200" cy="21717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DEE3CAA9-F73A-495A-91C2-B59FF430F43F}"/>
              </a:ext>
            </a:extLst>
          </p:cNvPr>
          <p:cNvSpPr txBox="1"/>
          <p:nvPr/>
        </p:nvSpPr>
        <p:spPr>
          <a:xfrm>
            <a:off x="570590" y="368731"/>
            <a:ext cx="390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서울 구매액 </a:t>
            </a:r>
            <a:endParaRPr lang="en-US" altLang="ko-KR" dirty="0"/>
          </a:p>
          <a:p>
            <a:r>
              <a:rPr lang="ko-KR" altLang="en-US" dirty="0"/>
              <a:t>거주지역간 분포가 넓음</a:t>
            </a:r>
            <a:r>
              <a:rPr lang="en-US" altLang="ko-KR" dirty="0"/>
              <a:t>, 35~59</a:t>
            </a:r>
            <a:r>
              <a:rPr lang="ko-KR" altLang="en-US" dirty="0"/>
              <a:t>세</a:t>
            </a:r>
            <a:endParaRPr lang="en-US" altLang="ko-KR" dirty="0"/>
          </a:p>
          <a:p>
            <a:endParaRPr lang="ko-KR" alt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41F2AB8-F61C-46F1-8269-355AED363C66}"/>
              </a:ext>
            </a:extLst>
          </p:cNvPr>
          <p:cNvSpPr txBox="1"/>
          <p:nvPr/>
        </p:nvSpPr>
        <p:spPr>
          <a:xfrm>
            <a:off x="8406669" y="830396"/>
            <a:ext cx="39041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부산 구매액</a:t>
            </a:r>
            <a:endParaRPr lang="en-US" altLang="ko-KR" dirty="0"/>
          </a:p>
          <a:p>
            <a:r>
              <a:rPr lang="en-US" altLang="ko-KR" dirty="0"/>
              <a:t>35~59</a:t>
            </a:r>
            <a:r>
              <a:rPr lang="ko-KR" altLang="en-US" dirty="0"/>
              <a:t>세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122F999-A689-4C90-9EE5-3C56E8B6C033}"/>
              </a:ext>
            </a:extLst>
          </p:cNvPr>
          <p:cNvSpPr txBox="1"/>
          <p:nvPr/>
        </p:nvSpPr>
        <p:spPr>
          <a:xfrm>
            <a:off x="4886218" y="745876"/>
            <a:ext cx="390418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경기 구매액 </a:t>
            </a:r>
            <a:endParaRPr lang="en-US" altLang="ko-KR" dirty="0"/>
          </a:p>
          <a:p>
            <a:r>
              <a:rPr lang="en-US" altLang="ko-KR" dirty="0"/>
              <a:t>35~59</a:t>
            </a:r>
            <a:r>
              <a:rPr lang="ko-KR" altLang="en-US" dirty="0"/>
              <a:t>세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4384801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DC2E119F-598C-4E77-B34D-1D3A5FBE80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2534" y="704526"/>
            <a:ext cx="2590800" cy="55054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6D1DE13-E339-45A9-A902-3AC19208CB96}"/>
              </a:ext>
            </a:extLst>
          </p:cNvPr>
          <p:cNvSpPr txBox="1"/>
          <p:nvPr/>
        </p:nvSpPr>
        <p:spPr>
          <a:xfrm>
            <a:off x="267128" y="267128"/>
            <a:ext cx="3996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2014 </a:t>
            </a:r>
            <a:r>
              <a:rPr lang="ko-KR" altLang="en-US" dirty="0"/>
              <a:t>거주지역 별 총 구매액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5E3BE724-DD60-4A03-9320-AB220F5FAA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92187" y="774891"/>
            <a:ext cx="2543175" cy="5257800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AAD5385F-E169-4A8A-8C59-4A782076E64A}"/>
              </a:ext>
            </a:extLst>
          </p:cNvPr>
          <p:cNvSpPr txBox="1"/>
          <p:nvPr/>
        </p:nvSpPr>
        <p:spPr>
          <a:xfrm>
            <a:off x="3181190" y="401869"/>
            <a:ext cx="86302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2015</a:t>
            </a:r>
            <a:endParaRPr lang="ko-KR" altLang="en-US" dirty="0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F3A1C2C-B58B-459F-AE16-D960139C3861}"/>
              </a:ext>
            </a:extLst>
          </p:cNvPr>
          <p:cNvSpPr txBox="1"/>
          <p:nvPr/>
        </p:nvSpPr>
        <p:spPr>
          <a:xfrm>
            <a:off x="6095999" y="975725"/>
            <a:ext cx="51952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거주지역에 따른 총 구매액에 대한 큰 변화 </a:t>
            </a:r>
            <a:r>
              <a:rPr lang="en-US" altLang="ko-KR" dirty="0"/>
              <a:t>X</a:t>
            </a:r>
          </a:p>
          <a:p>
            <a:endParaRPr lang="en-US" altLang="ko-KR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FD36E5C4-38BE-4E79-8E59-CC58777E5EFC}"/>
              </a:ext>
            </a:extLst>
          </p:cNvPr>
          <p:cNvSpPr txBox="1"/>
          <p:nvPr/>
        </p:nvSpPr>
        <p:spPr>
          <a:xfrm>
            <a:off x="8328919" y="6127398"/>
            <a:ext cx="33391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상위 거주지역 별 연령대분포</a:t>
            </a:r>
          </a:p>
        </p:txBody>
      </p:sp>
    </p:spTree>
    <p:extLst>
      <p:ext uri="{BB962C8B-B14F-4D97-AF65-F5344CB8AC3E}">
        <p14:creationId xmlns:p14="http://schemas.microsoft.com/office/powerpoint/2010/main" val="346876709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6305</TotalTime>
  <Words>1051</Words>
  <Application>Microsoft Office PowerPoint</Application>
  <PresentationFormat>와이드스크린</PresentationFormat>
  <Paragraphs>144</Paragraphs>
  <Slides>75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75</vt:i4>
      </vt:variant>
    </vt:vector>
  </HeadingPairs>
  <TitlesOfParts>
    <vt:vector size="80" baseType="lpstr">
      <vt:lpstr>inherit</vt:lpstr>
      <vt:lpstr>Whitney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lee hyunjung</dc:creator>
  <cp:lastModifiedBy>lee hyunjung</cp:lastModifiedBy>
  <cp:revision>278</cp:revision>
  <dcterms:created xsi:type="dcterms:W3CDTF">2022-02-23T08:00:27Z</dcterms:created>
  <dcterms:modified xsi:type="dcterms:W3CDTF">2022-04-04T03:14:24Z</dcterms:modified>
</cp:coreProperties>
</file>